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340" r:id="rId2"/>
    <p:sldId id="257" r:id="rId3"/>
    <p:sldId id="258" r:id="rId4"/>
    <p:sldId id="259" r:id="rId5"/>
    <p:sldId id="352" r:id="rId6"/>
    <p:sldId id="359" r:id="rId7"/>
    <p:sldId id="342" r:id="rId8"/>
    <p:sldId id="344" r:id="rId9"/>
    <p:sldId id="360" r:id="rId10"/>
    <p:sldId id="351" r:id="rId11"/>
    <p:sldId id="346" r:id="rId12"/>
    <p:sldId id="348" r:id="rId13"/>
    <p:sldId id="261" r:id="rId14"/>
    <p:sldId id="278" r:id="rId15"/>
    <p:sldId id="264" r:id="rId16"/>
    <p:sldId id="298" r:id="rId17"/>
    <p:sldId id="299" r:id="rId18"/>
    <p:sldId id="300" r:id="rId19"/>
    <p:sldId id="280" r:id="rId20"/>
    <p:sldId id="281" r:id="rId21"/>
    <p:sldId id="289" r:id="rId22"/>
    <p:sldId id="310" r:id="rId23"/>
    <p:sldId id="292" r:id="rId24"/>
    <p:sldId id="293" r:id="rId25"/>
    <p:sldId id="294" r:id="rId26"/>
    <p:sldId id="282" r:id="rId27"/>
    <p:sldId id="290" r:id="rId28"/>
    <p:sldId id="291" r:id="rId29"/>
    <p:sldId id="307" r:id="rId30"/>
    <p:sldId id="306" r:id="rId31"/>
    <p:sldId id="308" r:id="rId32"/>
    <p:sldId id="309" r:id="rId33"/>
    <p:sldId id="349" r:id="rId34"/>
    <p:sldId id="311" r:id="rId35"/>
    <p:sldId id="312" r:id="rId36"/>
    <p:sldId id="313" r:id="rId37"/>
    <p:sldId id="314" r:id="rId38"/>
    <p:sldId id="315" r:id="rId39"/>
    <p:sldId id="316" r:id="rId40"/>
    <p:sldId id="317" r:id="rId41"/>
    <p:sldId id="318" r:id="rId42"/>
    <p:sldId id="319" r:id="rId43"/>
    <p:sldId id="350" r:id="rId44"/>
    <p:sldId id="302" r:id="rId45"/>
    <p:sldId id="301" r:id="rId46"/>
    <p:sldId id="303" r:id="rId47"/>
    <p:sldId id="304" r:id="rId48"/>
    <p:sldId id="305" r:id="rId49"/>
    <p:sldId id="279" r:id="rId50"/>
    <p:sldId id="285" r:id="rId51"/>
    <p:sldId id="295" r:id="rId52"/>
    <p:sldId id="320" r:id="rId53"/>
    <p:sldId id="321" r:id="rId54"/>
    <p:sldId id="322" r:id="rId55"/>
    <p:sldId id="327" r:id="rId56"/>
    <p:sldId id="287" r:id="rId57"/>
    <p:sldId id="323" r:id="rId58"/>
    <p:sldId id="324" r:id="rId59"/>
    <p:sldId id="325" r:id="rId60"/>
    <p:sldId id="296" r:id="rId61"/>
    <p:sldId id="328" r:id="rId62"/>
    <p:sldId id="353" r:id="rId63"/>
    <p:sldId id="263" r:id="rId64"/>
    <p:sldId id="297" r:id="rId65"/>
    <p:sldId id="329" r:id="rId66"/>
    <p:sldId id="286" r:id="rId67"/>
    <p:sldId id="326" r:id="rId68"/>
    <p:sldId id="357" r:id="rId69"/>
    <p:sldId id="358" r:id="rId70"/>
    <p:sldId id="274" r:id="rId71"/>
    <p:sldId id="275" r:id="rId72"/>
    <p:sldId id="276" r:id="rId73"/>
    <p:sldId id="277" r:id="rId74"/>
    <p:sldId id="354" r:id="rId75"/>
    <p:sldId id="284" r:id="rId76"/>
    <p:sldId id="288" r:id="rId77"/>
    <p:sldId id="355" r:id="rId78"/>
    <p:sldId id="330" r:id="rId79"/>
    <p:sldId id="334" r:id="rId80"/>
    <p:sldId id="335" r:id="rId81"/>
    <p:sldId id="336" r:id="rId82"/>
    <p:sldId id="337" r:id="rId83"/>
    <p:sldId id="338" r:id="rId84"/>
    <p:sldId id="339"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AD8244-09C0-4BA9-86F9-165388DE62C3}" type="datetimeFigureOut">
              <a:rPr lang="en-US" smtClean="0"/>
              <a:pPr/>
              <a:t>1/19/2020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933A26-2963-4DB1-881C-28DC24807715}" type="slidenum">
              <a:rPr lang="en-US" smtClean="0"/>
              <a:pPr/>
              <a:t>‹#›</a:t>
            </a:fld>
            <a:endParaRPr lang="en-US"/>
          </a:p>
        </p:txBody>
      </p:sp>
    </p:spTree>
    <p:extLst>
      <p:ext uri="{BB962C8B-B14F-4D97-AF65-F5344CB8AC3E}">
        <p14:creationId xmlns:p14="http://schemas.microsoft.com/office/powerpoint/2010/main" val="1635711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933A26-2963-4DB1-881C-28DC24807715}" type="slidenum">
              <a:rPr lang="en-US" smtClean="0"/>
              <a:pPr/>
              <a:t>14</a:t>
            </a:fld>
            <a:endParaRPr lang="en-US"/>
          </a:p>
        </p:txBody>
      </p:sp>
    </p:spTree>
    <p:extLst>
      <p:ext uri="{BB962C8B-B14F-4D97-AF65-F5344CB8AC3E}">
        <p14:creationId xmlns:p14="http://schemas.microsoft.com/office/powerpoint/2010/main" val="2587100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933A26-2963-4DB1-881C-28DC24807715}" type="slidenum">
              <a:rPr lang="en-US" smtClean="0"/>
              <a:pPr/>
              <a:t>15</a:t>
            </a:fld>
            <a:endParaRPr lang="en-US"/>
          </a:p>
        </p:txBody>
      </p:sp>
    </p:spTree>
    <p:extLst>
      <p:ext uri="{BB962C8B-B14F-4D97-AF65-F5344CB8AC3E}">
        <p14:creationId xmlns:p14="http://schemas.microsoft.com/office/powerpoint/2010/main" val="2853073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933A26-2963-4DB1-881C-28DC24807715}" type="slidenum">
              <a:rPr lang="en-US" smtClean="0"/>
              <a:pPr/>
              <a:t>49</a:t>
            </a:fld>
            <a:endParaRPr lang="en-US"/>
          </a:p>
        </p:txBody>
      </p:sp>
    </p:spTree>
    <p:extLst>
      <p:ext uri="{BB962C8B-B14F-4D97-AF65-F5344CB8AC3E}">
        <p14:creationId xmlns:p14="http://schemas.microsoft.com/office/powerpoint/2010/main" val="563657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FFA948-AB73-4A78-8F36-7069D9A91070}" type="datetimeFigureOut">
              <a:rPr lang="en-US" smtClean="0"/>
              <a:pPr/>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B0E46-83D3-4B03-8943-4ACCD7BB0CA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FFA948-AB73-4A78-8F36-7069D9A91070}" type="datetimeFigureOut">
              <a:rPr lang="en-US" smtClean="0"/>
              <a:pPr/>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B0E46-83D3-4B03-8943-4ACCD7BB0CA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FFA948-AB73-4A78-8F36-7069D9A91070}" type="datetimeFigureOut">
              <a:rPr lang="en-US" smtClean="0"/>
              <a:pPr/>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B0E46-83D3-4B03-8943-4ACCD7BB0CA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FFA948-AB73-4A78-8F36-7069D9A91070}" type="datetimeFigureOut">
              <a:rPr lang="en-US" smtClean="0"/>
              <a:pPr/>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B0E46-83D3-4B03-8943-4ACCD7BB0CA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FFA948-AB73-4A78-8F36-7069D9A91070}" type="datetimeFigureOut">
              <a:rPr lang="en-US" smtClean="0"/>
              <a:pPr/>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B0E46-83D3-4B03-8943-4ACCD7BB0CA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FFA948-AB73-4A78-8F36-7069D9A91070}" type="datetimeFigureOut">
              <a:rPr lang="en-US" smtClean="0"/>
              <a:pPr/>
              <a:t>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B0E46-83D3-4B03-8943-4ACCD7BB0CA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FFA948-AB73-4A78-8F36-7069D9A91070}" type="datetimeFigureOut">
              <a:rPr lang="en-US" smtClean="0"/>
              <a:pPr/>
              <a:t>1/19/2020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2B0E46-83D3-4B03-8943-4ACCD7BB0CA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FFA948-AB73-4A78-8F36-7069D9A91070}" type="datetimeFigureOut">
              <a:rPr lang="en-US" smtClean="0"/>
              <a:pPr/>
              <a:t>1/19/2020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2B0E46-83D3-4B03-8943-4ACCD7BB0CA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FFA948-AB73-4A78-8F36-7069D9A91070}" type="datetimeFigureOut">
              <a:rPr lang="en-US" smtClean="0"/>
              <a:pPr/>
              <a:t>1/19/2020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2B0E46-83D3-4B03-8943-4ACCD7BB0CA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FFA948-AB73-4A78-8F36-7069D9A91070}" type="datetimeFigureOut">
              <a:rPr lang="en-US" smtClean="0"/>
              <a:pPr/>
              <a:t>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B0E46-83D3-4B03-8943-4ACCD7BB0CA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FFA948-AB73-4A78-8F36-7069D9A91070}" type="datetimeFigureOut">
              <a:rPr lang="en-US" smtClean="0"/>
              <a:pPr/>
              <a:t>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B0E46-83D3-4B03-8943-4ACCD7BB0CA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FFA948-AB73-4A78-8F36-7069D9A91070}" type="datetimeFigureOut">
              <a:rPr lang="en-US" smtClean="0"/>
              <a:pPr/>
              <a:t>1/19/2020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2B0E46-83D3-4B03-8943-4ACCD7BB0CA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PAINTING</a:t>
            </a:r>
            <a:endParaRPr lang="en-US" dirty="0"/>
          </a:p>
        </p:txBody>
      </p:sp>
      <p:sp>
        <p:nvSpPr>
          <p:cNvPr id="5" name="Subtitle 4"/>
          <p:cNvSpPr>
            <a:spLocks noGrp="1"/>
          </p:cNvSpPr>
          <p:nvPr>
            <p:ph type="subTitle" idx="1"/>
          </p:nvPr>
        </p:nvSpPr>
        <p:spPr/>
        <p:txBody>
          <a:bodyPr/>
          <a:lstStyle/>
          <a:p>
            <a:r>
              <a:rPr lang="en-US" dirty="0" smtClean="0"/>
              <a:t>LECTURE 02</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505200" cy="1143000"/>
          </a:xfrm>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err="1" smtClean="0"/>
              <a:t>Stillife</a:t>
            </a:r>
            <a:r>
              <a:rPr lang="en-US" dirty="0" smtClean="0"/>
              <a:t> Painting</a:t>
            </a:r>
            <a:br>
              <a:rPr lang="en-US" dirty="0" smtClean="0"/>
            </a:br>
            <a:r>
              <a:rPr lang="en-US" dirty="0" smtClean="0"/>
              <a:t> by </a:t>
            </a:r>
            <a:br>
              <a:rPr lang="en-US" dirty="0" smtClean="0"/>
            </a:br>
            <a:r>
              <a:rPr lang="en-US" dirty="0" smtClean="0"/>
              <a:t>Amber Munir</a:t>
            </a:r>
            <a:endParaRPr lang="en-US" dirty="0"/>
          </a:p>
        </p:txBody>
      </p:sp>
      <p:pic>
        <p:nvPicPr>
          <p:cNvPr id="2050" name="Picture 2" descr="D:\my work\my stillives\Blue\Photo-0450.jpg"/>
          <p:cNvPicPr>
            <a:picLocks noGrp="1" noChangeAspect="1" noChangeArrowheads="1"/>
          </p:cNvPicPr>
          <p:nvPr>
            <p:ph idx="1"/>
          </p:nvPr>
        </p:nvPicPr>
        <p:blipFill>
          <a:blip r:embed="rId2" cstate="print"/>
          <a:srcRect/>
          <a:stretch>
            <a:fillRect/>
          </a:stretch>
        </p:blipFill>
        <p:spPr bwMode="auto">
          <a:xfrm>
            <a:off x="4093964" y="355600"/>
            <a:ext cx="4440436" cy="5920582"/>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Real Life Paintings</a:t>
            </a:r>
            <a:endParaRPr lang="en-US" dirty="0"/>
          </a:p>
        </p:txBody>
      </p:sp>
      <p:sp>
        <p:nvSpPr>
          <p:cNvPr id="3" name="Content Placeholder 2"/>
          <p:cNvSpPr>
            <a:spLocks noGrp="1"/>
          </p:cNvSpPr>
          <p:nvPr>
            <p:ph idx="1"/>
          </p:nvPr>
        </p:nvSpPr>
        <p:spPr/>
        <p:txBody>
          <a:bodyPr>
            <a:normAutofit lnSpcReduction="10000"/>
          </a:bodyPr>
          <a:lstStyle/>
          <a:p>
            <a:r>
              <a:rPr lang="en-US" dirty="0" smtClean="0"/>
              <a:t>A </a:t>
            </a:r>
            <a:r>
              <a:rPr lang="en-US" b="1" dirty="0" smtClean="0">
                <a:solidFill>
                  <a:srgbClr val="0070C0"/>
                </a:solidFill>
              </a:rPr>
              <a:t>real life</a:t>
            </a:r>
            <a:r>
              <a:rPr lang="en-US" dirty="0" smtClean="0"/>
              <a:t> scene captures  </a:t>
            </a:r>
          </a:p>
          <a:p>
            <a:pPr>
              <a:buNone/>
            </a:pPr>
            <a:r>
              <a:rPr lang="en-US" dirty="0" smtClean="0"/>
              <a:t>life in action. It could show </a:t>
            </a:r>
          </a:p>
          <a:p>
            <a:pPr>
              <a:buNone/>
            </a:pPr>
            <a:r>
              <a:rPr lang="en-US" dirty="0" smtClean="0"/>
              <a:t>a busy street, a beach </a:t>
            </a:r>
          </a:p>
          <a:p>
            <a:pPr>
              <a:buNone/>
            </a:pPr>
            <a:r>
              <a:rPr lang="en-US" dirty="0" smtClean="0"/>
              <a:t>party, a dinner gathering, </a:t>
            </a:r>
          </a:p>
          <a:p>
            <a:pPr>
              <a:buNone/>
            </a:pPr>
            <a:r>
              <a:rPr lang="en-US" dirty="0" smtClean="0"/>
              <a:t>or anyplace where living </a:t>
            </a:r>
          </a:p>
          <a:p>
            <a:pPr>
              <a:buNone/>
            </a:pPr>
            <a:r>
              <a:rPr lang="en-US" dirty="0" smtClean="0"/>
              <a:t>goes on.</a:t>
            </a:r>
          </a:p>
          <a:p>
            <a:endParaRPr lang="en-US" dirty="0" smtClean="0"/>
          </a:p>
          <a:p>
            <a:pPr>
              <a:buNone/>
            </a:pPr>
            <a:r>
              <a:rPr lang="en-US" sz="1900" b="1" dirty="0" smtClean="0"/>
              <a:t>“Luncheon of the Boating Party” </a:t>
            </a:r>
          </a:p>
          <a:p>
            <a:pPr>
              <a:buNone/>
            </a:pPr>
            <a:r>
              <a:rPr lang="en-US" sz="1900" b="1" dirty="0" smtClean="0"/>
              <a:t>by  </a:t>
            </a:r>
            <a:r>
              <a:rPr lang="en-US" sz="1900" b="1" dirty="0" err="1" smtClean="0"/>
              <a:t>Auguste</a:t>
            </a:r>
            <a:r>
              <a:rPr lang="en-US" sz="1900" b="1" dirty="0" smtClean="0"/>
              <a:t> Renoir, 1881</a:t>
            </a:r>
            <a:endParaRPr lang="en-US" sz="1900" b="1" dirty="0"/>
          </a:p>
        </p:txBody>
      </p:sp>
      <p:pic>
        <p:nvPicPr>
          <p:cNvPr id="4" name="Picture 2" descr="D:\Department Record\Art &amp; Aesthetics. BFA I\ART &amp; AESTHETICS\Luncheon on a boat party.jpg"/>
          <p:cNvPicPr>
            <a:picLocks noChangeAspect="1" noChangeArrowheads="1"/>
          </p:cNvPicPr>
          <p:nvPr/>
        </p:nvPicPr>
        <p:blipFill>
          <a:blip r:embed="rId2" cstate="print"/>
          <a:srcRect/>
          <a:stretch>
            <a:fillRect/>
          </a:stretch>
        </p:blipFill>
        <p:spPr bwMode="auto">
          <a:xfrm>
            <a:off x="5029200" y="2171554"/>
            <a:ext cx="5410200" cy="4000646"/>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Religious Paintings</a:t>
            </a:r>
            <a:endParaRPr lang="en-US" dirty="0"/>
          </a:p>
        </p:txBody>
      </p:sp>
      <p:sp>
        <p:nvSpPr>
          <p:cNvPr id="3" name="Content Placeholder 2"/>
          <p:cNvSpPr>
            <a:spLocks noGrp="1"/>
          </p:cNvSpPr>
          <p:nvPr>
            <p:ph idx="1"/>
          </p:nvPr>
        </p:nvSpPr>
        <p:spPr/>
        <p:txBody>
          <a:bodyPr>
            <a:normAutofit fontScale="92500" lnSpcReduction="10000"/>
          </a:bodyPr>
          <a:lstStyle/>
          <a:p>
            <a:endParaRPr lang="en-US" dirty="0" smtClean="0"/>
          </a:p>
          <a:p>
            <a:r>
              <a:rPr lang="en-US" dirty="0" smtClean="0"/>
              <a:t>A </a:t>
            </a:r>
            <a:r>
              <a:rPr lang="en-US" b="1" dirty="0" smtClean="0"/>
              <a:t>religious</a:t>
            </a:r>
            <a:r>
              <a:rPr lang="en-US" dirty="0" smtClean="0"/>
              <a:t> work of art </a:t>
            </a:r>
          </a:p>
          <a:p>
            <a:pPr>
              <a:buNone/>
            </a:pPr>
            <a:r>
              <a:rPr lang="en-US" dirty="0" smtClean="0"/>
              <a:t>shares a religious message. </a:t>
            </a:r>
          </a:p>
          <a:p>
            <a:pPr>
              <a:buNone/>
            </a:pPr>
            <a:r>
              <a:rPr lang="en-US" dirty="0" smtClean="0"/>
              <a:t>It might portray a sacred </a:t>
            </a:r>
          </a:p>
          <a:p>
            <a:pPr>
              <a:buNone/>
            </a:pPr>
            <a:r>
              <a:rPr lang="en-US" dirty="0" smtClean="0"/>
              <a:t>story or express </a:t>
            </a:r>
          </a:p>
          <a:p>
            <a:pPr>
              <a:buNone/>
            </a:pPr>
            <a:r>
              <a:rPr lang="en-US" dirty="0" smtClean="0"/>
              <a:t>an artist's faith.</a:t>
            </a:r>
          </a:p>
          <a:p>
            <a:endParaRPr lang="en-US" dirty="0" smtClean="0"/>
          </a:p>
          <a:p>
            <a:pPr>
              <a:buNone/>
            </a:pPr>
            <a:r>
              <a:rPr lang="en-US" sz="2200" dirty="0" smtClean="0"/>
              <a:t>“</a:t>
            </a:r>
            <a:r>
              <a:rPr lang="en-US" sz="2200" dirty="0" err="1" smtClean="0"/>
              <a:t>Madona</a:t>
            </a:r>
            <a:r>
              <a:rPr lang="en-US" sz="2200" dirty="0" smtClean="0"/>
              <a:t> of Chancellor </a:t>
            </a:r>
            <a:r>
              <a:rPr lang="en-US" sz="2200" dirty="0" err="1" smtClean="0"/>
              <a:t>Rolin</a:t>
            </a:r>
            <a:r>
              <a:rPr lang="en-US" sz="2200" dirty="0" smtClean="0"/>
              <a:t>”</a:t>
            </a:r>
          </a:p>
          <a:p>
            <a:pPr>
              <a:buNone/>
            </a:pPr>
            <a:r>
              <a:rPr lang="en-US" sz="2200" dirty="0" smtClean="0"/>
              <a:t> by Jan Van Eyck, 1435</a:t>
            </a:r>
          </a:p>
          <a:p>
            <a:endParaRPr lang="en-US" dirty="0" smtClean="0"/>
          </a:p>
          <a:p>
            <a:endParaRPr lang="en-US" dirty="0" smtClean="0"/>
          </a:p>
          <a:p>
            <a:endParaRPr lang="en-US" dirty="0"/>
          </a:p>
        </p:txBody>
      </p:sp>
      <p:pic>
        <p:nvPicPr>
          <p:cNvPr id="7173" name="Picture 5" descr="D:\Department Record\Art &amp; Aesthetics. BFA I\ART &amp; AESTHETICS\Madona of Chancellor Rolin.png"/>
          <p:cNvPicPr>
            <a:picLocks noChangeAspect="1" noChangeArrowheads="1"/>
          </p:cNvPicPr>
          <p:nvPr/>
        </p:nvPicPr>
        <p:blipFill>
          <a:blip r:embed="rId2" cstate="print"/>
          <a:srcRect/>
          <a:stretch>
            <a:fillRect/>
          </a:stretch>
        </p:blipFill>
        <p:spPr bwMode="auto">
          <a:xfrm>
            <a:off x="5124450" y="2057400"/>
            <a:ext cx="3867150" cy="4025352"/>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Techniques </a:t>
            </a:r>
            <a:br>
              <a:rPr lang="en-US" dirty="0" smtClean="0"/>
            </a:br>
            <a:r>
              <a:rPr lang="en-US" dirty="0" smtClean="0"/>
              <a:t>of Painting</a:t>
            </a:r>
            <a:endParaRPr lang="en-US" dirty="0"/>
          </a:p>
        </p:txBody>
      </p:sp>
      <p:sp>
        <p:nvSpPr>
          <p:cNvPr id="3" name="Content Placeholder 2"/>
          <p:cNvSpPr>
            <a:spLocks noGrp="1"/>
          </p:cNvSpPr>
          <p:nvPr>
            <p:ph idx="1"/>
          </p:nvPr>
        </p:nvSpPr>
        <p:spPr/>
        <p:txBody>
          <a:bodyPr>
            <a:normAutofit/>
          </a:bodyPr>
          <a:lstStyle/>
          <a:p>
            <a:endParaRPr lang="en-US" dirty="0" smtClean="0"/>
          </a:p>
          <a:p>
            <a:r>
              <a:rPr lang="en-US" dirty="0" smtClean="0"/>
              <a:t>Mural</a:t>
            </a:r>
          </a:p>
          <a:p>
            <a:r>
              <a:rPr lang="en-US" dirty="0" smtClean="0"/>
              <a:t>Easel</a:t>
            </a:r>
          </a:p>
          <a:p>
            <a:r>
              <a:rPr lang="en-US" dirty="0" smtClean="0"/>
              <a:t>Miniature</a:t>
            </a:r>
          </a:p>
          <a:p>
            <a:endParaRPr lang="en-US" dirty="0" smtClean="0"/>
          </a:p>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Sub-Techniques of Mural Painting</a:t>
            </a:r>
            <a:endParaRPr lang="en-US" dirty="0"/>
          </a:p>
        </p:txBody>
      </p:sp>
      <p:sp>
        <p:nvSpPr>
          <p:cNvPr id="3" name="Content Placeholder 2"/>
          <p:cNvSpPr>
            <a:spLocks noGrp="1"/>
          </p:cNvSpPr>
          <p:nvPr>
            <p:ph idx="1"/>
          </p:nvPr>
        </p:nvSpPr>
        <p:spPr/>
        <p:txBody>
          <a:bodyPr/>
          <a:lstStyle/>
          <a:p>
            <a:r>
              <a:rPr lang="en-US" dirty="0" smtClean="0"/>
              <a:t>Fresco (</a:t>
            </a:r>
            <a:r>
              <a:rPr lang="en-US" dirty="0" err="1" smtClean="0"/>
              <a:t>Boun</a:t>
            </a:r>
            <a:r>
              <a:rPr lang="en-US" dirty="0" smtClean="0"/>
              <a:t>)</a:t>
            </a:r>
          </a:p>
          <a:p>
            <a:r>
              <a:rPr lang="en-US" dirty="0" smtClean="0"/>
              <a:t>Fresco ( </a:t>
            </a:r>
            <a:r>
              <a:rPr lang="en-US" dirty="0" err="1" smtClean="0"/>
              <a:t>secco</a:t>
            </a:r>
            <a:r>
              <a:rPr lang="en-US" dirty="0" smtClean="0"/>
              <a:t>)</a:t>
            </a:r>
          </a:p>
          <a:p>
            <a:r>
              <a:rPr lang="en-US" dirty="0" smtClean="0"/>
              <a:t>Mosaics</a:t>
            </a:r>
          </a:p>
          <a:p>
            <a:r>
              <a:rPr lang="en-US" dirty="0" smtClean="0"/>
              <a:t>Stained Glass</a:t>
            </a:r>
          </a:p>
          <a:p>
            <a:r>
              <a:rPr lang="en-US" dirty="0" smtClean="0"/>
              <a:t>Tempera</a:t>
            </a:r>
          </a:p>
          <a:p>
            <a:r>
              <a:rPr lang="en-US" dirty="0" smtClean="0"/>
              <a:t>Mix Media</a:t>
            </a:r>
          </a:p>
          <a:p>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1. Fresco (</a:t>
            </a:r>
            <a:r>
              <a:rPr lang="en-US" b="1" dirty="0" err="1" smtClean="0"/>
              <a:t>Boun</a:t>
            </a:r>
            <a:r>
              <a:rPr lang="en-US" b="1" dirty="0" smtClean="0"/>
              <a:t>)</a:t>
            </a:r>
            <a:endParaRPr lang="en-US" b="1" dirty="0"/>
          </a:p>
        </p:txBody>
      </p:sp>
      <p:sp>
        <p:nvSpPr>
          <p:cNvPr id="3" name="Content Placeholder 2"/>
          <p:cNvSpPr>
            <a:spLocks noGrp="1"/>
          </p:cNvSpPr>
          <p:nvPr>
            <p:ph idx="1"/>
          </p:nvPr>
        </p:nvSpPr>
        <p:spPr/>
        <p:txBody>
          <a:bodyPr>
            <a:normAutofit fontScale="92500"/>
          </a:bodyPr>
          <a:lstStyle/>
          <a:p>
            <a:r>
              <a:rPr lang="en-US" dirty="0" smtClean="0"/>
              <a:t> </a:t>
            </a:r>
            <a:r>
              <a:rPr lang="en-US" dirty="0"/>
              <a:t>Meaning "fresh" in Italian, fresco is the process </a:t>
            </a:r>
            <a:r>
              <a:rPr lang="en-US" dirty="0" smtClean="0"/>
              <a:t>of </a:t>
            </a:r>
            <a:r>
              <a:rPr lang="en-US" dirty="0"/>
              <a:t>painting </a:t>
            </a:r>
            <a:r>
              <a:rPr lang="en-US" dirty="0" smtClean="0"/>
              <a:t>done directly </a:t>
            </a:r>
            <a:r>
              <a:rPr lang="en-US" dirty="0"/>
              <a:t>into the wet plaster on walls. In true </a:t>
            </a:r>
            <a:r>
              <a:rPr lang="en-US" dirty="0" smtClean="0"/>
              <a:t>fresco, </a:t>
            </a:r>
            <a:r>
              <a:rPr lang="en-US" dirty="0"/>
              <a:t>pigments (often of tempera) are applied to small working sections of wet plaster. Once dry, the pigments become a permanent part of the wall. </a:t>
            </a:r>
            <a:endParaRPr lang="en-US" dirty="0" smtClean="0"/>
          </a:p>
          <a:p>
            <a:pPr>
              <a:buNone/>
            </a:pPr>
            <a:r>
              <a:rPr lang="en-US" dirty="0"/>
              <a:t/>
            </a:r>
            <a:br>
              <a:rPr lang="en-US" dirty="0"/>
            </a:br>
            <a:r>
              <a:rPr lang="en-US" dirty="0"/>
              <a:t/>
            </a:r>
            <a:br>
              <a:rPr lang="en-US" dirty="0"/>
            </a:b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Arena Chapel</a:t>
            </a:r>
            <a:br>
              <a:rPr lang="en-US" dirty="0" smtClean="0"/>
            </a:br>
            <a:r>
              <a:rPr lang="en-US" dirty="0" smtClean="0"/>
              <a:t>(The Flight into Egypt)</a:t>
            </a:r>
            <a:endParaRPr lang="en-US" dirty="0"/>
          </a:p>
        </p:txBody>
      </p:sp>
      <p:pic>
        <p:nvPicPr>
          <p:cNvPr id="6" name="Content Placeholder 5" descr="flightEgyptGiotto.jpg"/>
          <p:cNvPicPr>
            <a:picLocks noGrp="1" noChangeAspect="1"/>
          </p:cNvPicPr>
          <p:nvPr>
            <p:ph idx="1"/>
          </p:nvPr>
        </p:nvPicPr>
        <p:blipFill>
          <a:blip r:embed="rId2" cstate="print"/>
          <a:stretch>
            <a:fillRect/>
          </a:stretch>
        </p:blipFill>
        <p:spPr>
          <a:xfrm>
            <a:off x="1524000" y="1371600"/>
            <a:ext cx="5791200" cy="510540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chris15.jpg"/>
          <p:cNvPicPr>
            <a:picLocks noGrp="1" noChangeAspect="1"/>
          </p:cNvPicPr>
          <p:nvPr>
            <p:ph idx="1"/>
          </p:nvPr>
        </p:nvPicPr>
        <p:blipFill>
          <a:blip r:embed="rId2" cstate="print"/>
          <a:stretch>
            <a:fillRect/>
          </a:stretch>
        </p:blipFill>
        <p:spPr>
          <a:xfrm>
            <a:off x="1905000" y="412531"/>
            <a:ext cx="5715000" cy="5912069"/>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chris12.jpg"/>
          <p:cNvPicPr>
            <a:picLocks noGrp="1" noChangeAspect="1"/>
          </p:cNvPicPr>
          <p:nvPr>
            <p:ph idx="1"/>
          </p:nvPr>
        </p:nvPicPr>
        <p:blipFill>
          <a:blip r:embed="rId2" cstate="print"/>
          <a:stretch>
            <a:fillRect/>
          </a:stretch>
        </p:blipFill>
        <p:spPr>
          <a:xfrm>
            <a:off x="2057400" y="139931"/>
            <a:ext cx="5486400" cy="6184669"/>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Fresco (</a:t>
            </a:r>
            <a:r>
              <a:rPr lang="en-US" dirty="0" err="1" smtClean="0"/>
              <a:t>Secco</a:t>
            </a:r>
            <a:r>
              <a:rPr lang="en-US" dirty="0" smtClean="0"/>
              <a:t>)</a:t>
            </a:r>
            <a:endParaRPr lang="en-US" dirty="0"/>
          </a:p>
        </p:txBody>
      </p:sp>
      <p:sp>
        <p:nvSpPr>
          <p:cNvPr id="3" name="Content Placeholder 2"/>
          <p:cNvSpPr>
            <a:spLocks noGrp="1"/>
          </p:cNvSpPr>
          <p:nvPr>
            <p:ph idx="1"/>
          </p:nvPr>
        </p:nvSpPr>
        <p:spPr/>
        <p:txBody>
          <a:bodyPr/>
          <a:lstStyle/>
          <a:p>
            <a:r>
              <a:rPr lang="en-US" dirty="0"/>
              <a:t>T</a:t>
            </a:r>
            <a:r>
              <a:rPr lang="en-US" dirty="0" smtClean="0"/>
              <a:t>he technique of painting in water-based colors on dry plaster. Also called </a:t>
            </a:r>
            <a:r>
              <a:rPr lang="en-US" b="1" dirty="0" smtClean="0"/>
              <a:t>dry fresco or </a:t>
            </a:r>
            <a:r>
              <a:rPr lang="en-US" b="1" dirty="0" err="1" smtClean="0"/>
              <a:t>Secco</a:t>
            </a:r>
            <a:r>
              <a:rPr lang="en-US" dirty="0" smtClean="0"/>
              <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Painting</a:t>
            </a:r>
            <a:endParaRPr lang="en-US" dirty="0"/>
          </a:p>
        </p:txBody>
      </p:sp>
      <p:sp>
        <p:nvSpPr>
          <p:cNvPr id="3" name="Content Placeholder 2"/>
          <p:cNvSpPr>
            <a:spLocks noGrp="1"/>
          </p:cNvSpPr>
          <p:nvPr>
            <p:ph idx="1"/>
          </p:nvPr>
        </p:nvSpPr>
        <p:spPr/>
        <p:txBody>
          <a:bodyPr/>
          <a:lstStyle/>
          <a:p>
            <a:r>
              <a:rPr lang="en-US" b="1" dirty="0"/>
              <a:t>Painting</a:t>
            </a:r>
            <a:r>
              <a:rPr lang="en-US" dirty="0"/>
              <a:t> is the practice of applying </a:t>
            </a:r>
            <a:r>
              <a:rPr lang="en-US" dirty="0" smtClean="0"/>
              <a:t>paint,</a:t>
            </a:r>
            <a:r>
              <a:rPr lang="en-US" dirty="0"/>
              <a:t> </a:t>
            </a:r>
            <a:r>
              <a:rPr lang="en-US" dirty="0" smtClean="0"/>
              <a:t>pigment,</a:t>
            </a:r>
            <a:r>
              <a:rPr lang="en-US" dirty="0"/>
              <a:t> </a:t>
            </a:r>
            <a:r>
              <a:rPr lang="en-US" dirty="0" smtClean="0"/>
              <a:t>color</a:t>
            </a:r>
            <a:r>
              <a:rPr lang="en-US" dirty="0"/>
              <a:t> or other </a:t>
            </a:r>
            <a:r>
              <a:rPr lang="en-US" dirty="0" smtClean="0"/>
              <a:t>medium</a:t>
            </a:r>
            <a:r>
              <a:rPr lang="en-US" dirty="0"/>
              <a:t> to a </a:t>
            </a:r>
            <a:r>
              <a:rPr lang="en-US" dirty="0" smtClean="0"/>
              <a:t>surface</a:t>
            </a:r>
            <a:r>
              <a:rPr lang="en-US" dirty="0"/>
              <a:t> </a:t>
            </a:r>
            <a:r>
              <a:rPr lang="en-US" dirty="0" smtClean="0"/>
              <a:t>(support base</a:t>
            </a:r>
            <a:r>
              <a:rPr lang="en-US" dirty="0"/>
              <a:t>). The medium is commonly applied to the base with a </a:t>
            </a:r>
            <a:r>
              <a:rPr lang="en-US" dirty="0" smtClean="0"/>
              <a:t>brush but </a:t>
            </a:r>
            <a:r>
              <a:rPr lang="en-US" dirty="0"/>
              <a:t>other objects can be </a:t>
            </a:r>
            <a:r>
              <a:rPr lang="en-US" dirty="0" smtClean="0"/>
              <a:t>used on different surfaces.</a:t>
            </a:r>
          </a:p>
          <a:p>
            <a:r>
              <a:rPr lang="en-US" dirty="0" smtClean="0"/>
              <a:t>Creating an image in any medium on any surface is called painting.</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Egyptian Tomb Painting 13</a:t>
            </a:r>
            <a:r>
              <a:rPr lang="en-US" baseline="30000" dirty="0" smtClean="0"/>
              <a:t>th</a:t>
            </a:r>
            <a:r>
              <a:rPr lang="en-US" dirty="0" smtClean="0"/>
              <a:t> BC</a:t>
            </a:r>
            <a:endParaRPr lang="en-US" dirty="0"/>
          </a:p>
        </p:txBody>
      </p:sp>
      <p:pic>
        <p:nvPicPr>
          <p:cNvPr id="4" name="Content Placeholder 3" descr="egypt.gif"/>
          <p:cNvPicPr>
            <a:picLocks noGrp="1" noChangeAspect="1"/>
          </p:cNvPicPr>
          <p:nvPr>
            <p:ph idx="1"/>
          </p:nvPr>
        </p:nvPicPr>
        <p:blipFill>
          <a:blip r:embed="rId2" cstate="print"/>
          <a:stretch>
            <a:fillRect/>
          </a:stretch>
        </p:blipFill>
        <p:spPr>
          <a:xfrm>
            <a:off x="2819400" y="1447800"/>
            <a:ext cx="3814763" cy="4890141"/>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Painting of Buddha (Ajanta Caves)</a:t>
            </a:r>
            <a:endParaRPr lang="en-US" dirty="0"/>
          </a:p>
        </p:txBody>
      </p:sp>
      <p:pic>
        <p:nvPicPr>
          <p:cNvPr id="4" name="Content Placeholder 3" descr="5377343159_60ff5aa0f3.jpg"/>
          <p:cNvPicPr>
            <a:picLocks noGrp="1" noChangeAspect="1"/>
          </p:cNvPicPr>
          <p:nvPr>
            <p:ph idx="1"/>
          </p:nvPr>
        </p:nvPicPr>
        <p:blipFill>
          <a:blip r:embed="rId2" cstate="print"/>
          <a:stretch>
            <a:fillRect/>
          </a:stretch>
        </p:blipFill>
        <p:spPr>
          <a:xfrm>
            <a:off x="3010543" y="1600200"/>
            <a:ext cx="3122914" cy="4525963"/>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6th-century mosaic in Ravenna's Basilica </a:t>
            </a:r>
            <a:r>
              <a:rPr lang="en-US" dirty="0" err="1" smtClean="0"/>
              <a:t>di</a:t>
            </a:r>
            <a:r>
              <a:rPr lang="en-US" dirty="0" smtClean="0"/>
              <a:t> </a:t>
            </a:r>
            <a:r>
              <a:rPr lang="en-US" dirty="0" err="1" smtClean="0"/>
              <a:t>Sant'Apollinare</a:t>
            </a:r>
            <a:r>
              <a:rPr lang="en-US" dirty="0" smtClean="0"/>
              <a:t>.</a:t>
            </a:r>
            <a:endParaRPr lang="en-US" dirty="0"/>
          </a:p>
        </p:txBody>
      </p:sp>
      <p:pic>
        <p:nvPicPr>
          <p:cNvPr id="4" name="Content Placeholder 3" descr="Basilica-di-SantApollinare-in-Classe-church-Ravenna-Italy.jpg"/>
          <p:cNvPicPr>
            <a:picLocks noGrp="1" noChangeAspect="1"/>
          </p:cNvPicPr>
          <p:nvPr>
            <p:ph idx="1"/>
          </p:nvPr>
        </p:nvPicPr>
        <p:blipFill>
          <a:blip r:embed="rId2" cstate="print"/>
          <a:stretch>
            <a:fillRect/>
          </a:stretch>
        </p:blipFill>
        <p:spPr>
          <a:xfrm>
            <a:off x="1219200" y="1676400"/>
            <a:ext cx="6705600" cy="4495800"/>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Fresco Mural painted by </a:t>
            </a:r>
            <a:r>
              <a:rPr lang="en-US" dirty="0" err="1" smtClean="0"/>
              <a:t>Sadequain</a:t>
            </a:r>
            <a:endParaRPr lang="en-US" dirty="0"/>
          </a:p>
        </p:txBody>
      </p:sp>
      <p:pic>
        <p:nvPicPr>
          <p:cNvPr id="4" name="Content Placeholder 3" descr="2-sadequain-with-his-mural-at-punjab-library1.jpg"/>
          <p:cNvPicPr>
            <a:picLocks noGrp="1" noChangeAspect="1"/>
          </p:cNvPicPr>
          <p:nvPr>
            <p:ph idx="1"/>
          </p:nvPr>
        </p:nvPicPr>
        <p:blipFill>
          <a:blip r:embed="rId2" cstate="print"/>
          <a:stretch>
            <a:fillRect/>
          </a:stretch>
        </p:blipFill>
        <p:spPr>
          <a:xfrm>
            <a:off x="685800" y="1447800"/>
            <a:ext cx="7772399" cy="5410200"/>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Fresco Mural painted by </a:t>
            </a:r>
            <a:r>
              <a:rPr lang="en-US" dirty="0" err="1" smtClean="0"/>
              <a:t>Sadequain</a:t>
            </a:r>
            <a:endParaRPr lang="en-US" dirty="0"/>
          </a:p>
        </p:txBody>
      </p:sp>
      <p:pic>
        <p:nvPicPr>
          <p:cNvPr id="4" name="Content Placeholder 3" descr="sadequain1.jpg"/>
          <p:cNvPicPr>
            <a:picLocks noGrp="1" noChangeAspect="1"/>
          </p:cNvPicPr>
          <p:nvPr>
            <p:ph idx="1"/>
          </p:nvPr>
        </p:nvPicPr>
        <p:blipFill>
          <a:blip r:embed="rId2" cstate="print"/>
          <a:stretch>
            <a:fillRect/>
          </a:stretch>
        </p:blipFill>
        <p:spPr>
          <a:xfrm>
            <a:off x="533400" y="1981200"/>
            <a:ext cx="8077200" cy="388620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Fresco Ceiling painted by </a:t>
            </a:r>
            <a:r>
              <a:rPr lang="en-US" dirty="0" err="1" smtClean="0"/>
              <a:t>Sadequain</a:t>
            </a:r>
            <a:endParaRPr lang="en-US" dirty="0"/>
          </a:p>
        </p:txBody>
      </p:sp>
      <p:pic>
        <p:nvPicPr>
          <p:cNvPr id="4" name="Content Placeholder 3" descr="Sadequain-448x249.jpg"/>
          <p:cNvPicPr>
            <a:picLocks noGrp="1" noChangeAspect="1"/>
          </p:cNvPicPr>
          <p:nvPr>
            <p:ph idx="1"/>
          </p:nvPr>
        </p:nvPicPr>
        <p:blipFill>
          <a:blip r:embed="rId2" cstate="print"/>
          <a:stretch>
            <a:fillRect/>
          </a:stretch>
        </p:blipFill>
        <p:spPr>
          <a:xfrm>
            <a:off x="1143000" y="1905000"/>
            <a:ext cx="7086600" cy="3733799"/>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MOSAICS</a:t>
            </a:r>
            <a:endParaRPr lang="en-US" dirty="0"/>
          </a:p>
        </p:txBody>
      </p:sp>
      <p:sp>
        <p:nvSpPr>
          <p:cNvPr id="3" name="Content Placeholder 2"/>
          <p:cNvSpPr>
            <a:spLocks noGrp="1"/>
          </p:cNvSpPr>
          <p:nvPr>
            <p:ph idx="1"/>
          </p:nvPr>
        </p:nvSpPr>
        <p:spPr/>
        <p:txBody>
          <a:bodyPr>
            <a:normAutofit fontScale="92500"/>
          </a:bodyPr>
          <a:lstStyle/>
          <a:p>
            <a:r>
              <a:rPr lang="en-US" dirty="0" smtClean="0"/>
              <a:t>The design is created by small pieces of colored glass, stone, or ceramic fixed in wet mortar which has been spread over the surface to be decorated. Their slightly irregular placement on a surface creates a very lively, reflective surface when viewed at a distance. This was often used to decorate walls, floors, and ceilings. </a:t>
            </a:r>
          </a:p>
          <a:p>
            <a:pPr>
              <a:buNone/>
            </a:pP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Roman Bath (Sea Horse)</a:t>
            </a:r>
            <a:endParaRPr lang="en-US" dirty="0"/>
          </a:p>
        </p:txBody>
      </p:sp>
      <p:pic>
        <p:nvPicPr>
          <p:cNvPr id="4" name="Content Placeholder 3" descr="Roman_Baths,_Bath_-_Sea_Horse_Mosaic.jpg"/>
          <p:cNvPicPr>
            <a:picLocks noGrp="1" noChangeAspect="1"/>
          </p:cNvPicPr>
          <p:nvPr>
            <p:ph idx="1"/>
          </p:nvPr>
        </p:nvPicPr>
        <p:blipFill>
          <a:blip r:embed="rId2" cstate="print"/>
          <a:stretch>
            <a:fillRect/>
          </a:stretch>
        </p:blipFill>
        <p:spPr>
          <a:xfrm>
            <a:off x="1554691" y="1600200"/>
            <a:ext cx="6034617" cy="4525963"/>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Byzantine Mosaic</a:t>
            </a:r>
            <a:endParaRPr lang="en-US"/>
          </a:p>
        </p:txBody>
      </p:sp>
      <p:pic>
        <p:nvPicPr>
          <p:cNvPr id="4" name="Content Placeholder 3" descr="images.jpg"/>
          <p:cNvPicPr>
            <a:picLocks noGrp="1" noChangeAspect="1"/>
          </p:cNvPicPr>
          <p:nvPr>
            <p:ph idx="1"/>
          </p:nvPr>
        </p:nvPicPr>
        <p:blipFill>
          <a:blip r:embed="rId2" cstate="print"/>
          <a:stretch>
            <a:fillRect/>
          </a:stretch>
        </p:blipFill>
        <p:spPr>
          <a:xfrm>
            <a:off x="1981200" y="1371600"/>
            <a:ext cx="4953000" cy="5044722"/>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Christian Mosaic, Istanbul</a:t>
            </a:r>
            <a:endParaRPr lang="en-US" dirty="0"/>
          </a:p>
        </p:txBody>
      </p:sp>
      <p:pic>
        <p:nvPicPr>
          <p:cNvPr id="4" name="Content Placeholder 3" descr="15 early christian mosaic istanbul.jpg"/>
          <p:cNvPicPr>
            <a:picLocks noGrp="1" noChangeAspect="1"/>
          </p:cNvPicPr>
          <p:nvPr>
            <p:ph idx="1"/>
          </p:nvPr>
        </p:nvPicPr>
        <p:blipFill>
          <a:blip r:embed="rId2" cstate="print"/>
          <a:stretch>
            <a:fillRect/>
          </a:stretch>
        </p:blipFill>
        <p:spPr>
          <a:xfrm>
            <a:off x="1180177" y="1600200"/>
            <a:ext cx="6783645" cy="4525963"/>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
            </a:r>
            <a:br>
              <a:rPr lang="en-US" dirty="0" smtClean="0"/>
            </a:br>
            <a:endParaRPr lang="en-US" dirty="0"/>
          </a:p>
        </p:txBody>
      </p:sp>
      <p:sp>
        <p:nvSpPr>
          <p:cNvPr id="3" name="Content Placeholder 2"/>
          <p:cNvSpPr>
            <a:spLocks noGrp="1"/>
          </p:cNvSpPr>
          <p:nvPr>
            <p:ph idx="1"/>
          </p:nvPr>
        </p:nvSpPr>
        <p:spPr>
          <a:xfrm>
            <a:off x="457200" y="304800"/>
            <a:ext cx="8229600" cy="5821363"/>
          </a:xfrm>
        </p:spPr>
        <p:txBody>
          <a:bodyPr>
            <a:normAutofit/>
          </a:bodyPr>
          <a:lstStyle/>
          <a:p>
            <a:r>
              <a:rPr lang="en-US" dirty="0" smtClean="0"/>
              <a:t>"</a:t>
            </a:r>
            <a:r>
              <a:rPr lang="en-US" dirty="0"/>
              <a:t>Painting only can "describe" everything which can be seen and suggest every emotion which can be felt</a:t>
            </a:r>
            <a:r>
              <a:rPr lang="en-US" dirty="0" smtClean="0"/>
              <a:t>!</a:t>
            </a:r>
          </a:p>
          <a:p>
            <a:pPr>
              <a:buNone/>
            </a:pPr>
            <a:endParaRPr lang="en-US" dirty="0"/>
          </a:p>
          <a:p>
            <a:r>
              <a:rPr lang="en-US" dirty="0"/>
              <a:t>Contemporary artists have extended the boundaries of painting considerably to include;  collage, different materials such as sand, cement, straw or wood for their texture.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Christ and the Apostles in the Heavenly Jerusalem, apse mosaic, early fifth century, Rome, Santa </a:t>
            </a:r>
            <a:r>
              <a:rPr lang="en-US" sz="3100" dirty="0" err="1" smtClean="0"/>
              <a:t>Pudenziana</a:t>
            </a:r>
            <a:r>
              <a:rPr lang="en-US" dirty="0" smtClean="0"/>
              <a:t>.</a:t>
            </a:r>
            <a:endParaRPr lang="en-US" dirty="0"/>
          </a:p>
        </p:txBody>
      </p:sp>
      <p:pic>
        <p:nvPicPr>
          <p:cNvPr id="4" name="Content Placeholder 3" descr="sant-apollinaire-nuova-mosaic.jpg"/>
          <p:cNvPicPr>
            <a:picLocks noGrp="1" noChangeAspect="1"/>
          </p:cNvPicPr>
          <p:nvPr>
            <p:ph idx="1"/>
          </p:nvPr>
        </p:nvPicPr>
        <p:blipFill>
          <a:blip r:embed="rId2" cstate="print"/>
          <a:stretch>
            <a:fillRect/>
          </a:stretch>
        </p:blipFill>
        <p:spPr>
          <a:xfrm>
            <a:off x="838200" y="1524000"/>
            <a:ext cx="7391400" cy="4953000"/>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 Mosaic (Early Christian Art)</a:t>
            </a:r>
            <a:endParaRPr lang="en-US" dirty="0"/>
          </a:p>
        </p:txBody>
      </p:sp>
      <p:pic>
        <p:nvPicPr>
          <p:cNvPr id="4" name="Content Placeholder 3" descr="Old_Mosaic-Oct06-D2679sAR.jpg"/>
          <p:cNvPicPr>
            <a:picLocks noGrp="1" noChangeAspect="1"/>
          </p:cNvPicPr>
          <p:nvPr>
            <p:ph idx="1"/>
          </p:nvPr>
        </p:nvPicPr>
        <p:blipFill>
          <a:blip r:embed="rId2" cstate="print"/>
          <a:stretch>
            <a:fillRect/>
          </a:stretch>
        </p:blipFill>
        <p:spPr>
          <a:xfrm>
            <a:off x="990600" y="1828800"/>
            <a:ext cx="7315199" cy="4495800"/>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Justinian (1).jpg"/>
          <p:cNvPicPr>
            <a:picLocks noGrp="1" noChangeAspect="1"/>
          </p:cNvPicPr>
          <p:nvPr>
            <p:ph idx="1"/>
          </p:nvPr>
        </p:nvPicPr>
        <p:blipFill>
          <a:blip r:embed="rId2" cstate="print"/>
          <a:stretch>
            <a:fillRect/>
          </a:stretch>
        </p:blipFill>
        <p:spPr>
          <a:xfrm>
            <a:off x="914401" y="914400"/>
            <a:ext cx="7467600" cy="5211763"/>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Modern Mosaics</a:t>
            </a:r>
            <a:endParaRPr lang="en-US" dirty="0"/>
          </a:p>
        </p:txBody>
      </p:sp>
      <p:pic>
        <p:nvPicPr>
          <p:cNvPr id="8194" name="Picture 2" descr="D:\Department Record\Art &amp; Aesthetics. BFA I\ART &amp; AESTHETICS\imagesCA80715L.jpg"/>
          <p:cNvPicPr>
            <a:picLocks noGrp="1" noChangeAspect="1" noChangeArrowheads="1"/>
          </p:cNvPicPr>
          <p:nvPr>
            <p:ph idx="1"/>
          </p:nvPr>
        </p:nvPicPr>
        <p:blipFill>
          <a:blip r:embed="rId2" cstate="print"/>
          <a:srcRect/>
          <a:stretch>
            <a:fillRect/>
          </a:stretch>
        </p:blipFill>
        <p:spPr bwMode="auto">
          <a:xfrm>
            <a:off x="129509" y="1676400"/>
            <a:ext cx="3832891" cy="2987844"/>
          </a:xfrm>
          <a:prstGeom prst="rect">
            <a:avLst/>
          </a:prstGeom>
          <a:noFill/>
        </p:spPr>
      </p:pic>
      <p:pic>
        <p:nvPicPr>
          <p:cNvPr id="8195" name="Picture 3" descr="D:\Department Record\Art &amp; Aesthetics. BFA I\ART &amp; AESTHETICS\imagesCAQYSS9C.jpg"/>
          <p:cNvPicPr>
            <a:picLocks noChangeAspect="1" noChangeArrowheads="1"/>
          </p:cNvPicPr>
          <p:nvPr/>
        </p:nvPicPr>
        <p:blipFill>
          <a:blip r:embed="rId3" cstate="print"/>
          <a:srcRect/>
          <a:stretch>
            <a:fillRect/>
          </a:stretch>
        </p:blipFill>
        <p:spPr bwMode="auto">
          <a:xfrm>
            <a:off x="4376639" y="2791635"/>
            <a:ext cx="4614961" cy="3456766"/>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Stained Glass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Colored glass used to make decorative windows and other objects through which light passes. Stained glass is often made in large, richly detailed panels that are set together in a framework of lead. Like all colored glass, it acquires its color by the addition of metallic oxides to molten glass.</a:t>
            </a:r>
          </a:p>
          <a:p>
            <a:r>
              <a:rPr lang="en-US" dirty="0" smtClean="0"/>
              <a:t> A purely Western phenomenon, stained glass originated as a fine art of the Christian church, beginning in the 12th–13th century, when it was combined with</a:t>
            </a:r>
            <a:r>
              <a:rPr lang="en-US" dirty="0"/>
              <a:t> </a:t>
            </a:r>
            <a:r>
              <a:rPr lang="en-US" b="1" dirty="0" smtClean="0"/>
              <a:t>Gothic Architecture </a:t>
            </a:r>
            <a:r>
              <a:rPr lang="en-US" dirty="0" smtClean="0"/>
              <a:t>to create brilliant, moving effects.</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02f_1300.jpg"/>
          <p:cNvPicPr>
            <a:picLocks noGrp="1" noChangeAspect="1"/>
          </p:cNvPicPr>
          <p:nvPr>
            <p:ph idx="1"/>
          </p:nvPr>
        </p:nvPicPr>
        <p:blipFill>
          <a:blip r:embed="rId2" cstate="print"/>
          <a:stretch>
            <a:fillRect/>
          </a:stretch>
        </p:blipFill>
        <p:spPr>
          <a:xfrm>
            <a:off x="2971800" y="228600"/>
            <a:ext cx="3886200" cy="6183392"/>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287550_calkeabbeychurchwindowchristineannmartinwikimediacommons.jpg"/>
          <p:cNvPicPr>
            <a:picLocks noGrp="1" noChangeAspect="1"/>
          </p:cNvPicPr>
          <p:nvPr>
            <p:ph idx="1"/>
          </p:nvPr>
        </p:nvPicPr>
        <p:blipFill>
          <a:blip r:embed="rId2" cstate="print"/>
          <a:stretch>
            <a:fillRect/>
          </a:stretch>
        </p:blipFill>
        <p:spPr>
          <a:xfrm>
            <a:off x="2590800" y="304800"/>
            <a:ext cx="4191000" cy="6078472"/>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89123986_293608b582.jpg"/>
          <p:cNvPicPr>
            <a:picLocks noGrp="1" noChangeAspect="1"/>
          </p:cNvPicPr>
          <p:nvPr>
            <p:ph idx="1"/>
          </p:nvPr>
        </p:nvPicPr>
        <p:blipFill>
          <a:blip r:embed="rId2" cstate="print"/>
          <a:stretch>
            <a:fillRect/>
          </a:stretch>
        </p:blipFill>
        <p:spPr>
          <a:xfrm>
            <a:off x="914400" y="609600"/>
            <a:ext cx="7444198" cy="5821363"/>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bourges_glass06.jpg"/>
          <p:cNvPicPr>
            <a:picLocks noGrp="1" noChangeAspect="1"/>
          </p:cNvPicPr>
          <p:nvPr>
            <p:ph idx="1"/>
          </p:nvPr>
        </p:nvPicPr>
        <p:blipFill>
          <a:blip r:embed="rId2" cstate="print"/>
          <a:stretch>
            <a:fillRect/>
          </a:stretch>
        </p:blipFill>
        <p:spPr>
          <a:xfrm>
            <a:off x="533400" y="990600"/>
            <a:ext cx="8243360" cy="5287963"/>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bourges_glass16 (1).jpg"/>
          <p:cNvPicPr>
            <a:picLocks noGrp="1" noChangeAspect="1"/>
          </p:cNvPicPr>
          <p:nvPr>
            <p:ph idx="1"/>
          </p:nvPr>
        </p:nvPicPr>
        <p:blipFill>
          <a:blip r:embed="rId2" cstate="print"/>
          <a:stretch>
            <a:fillRect/>
          </a:stretch>
        </p:blipFill>
        <p:spPr>
          <a:xfrm>
            <a:off x="685800" y="381000"/>
            <a:ext cx="7696200" cy="613019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r>
              <a:rPr lang="en-US" b="1" dirty="0" smtClean="0"/>
              <a:t>Types (Genre) of Painting</a:t>
            </a:r>
            <a:endParaRPr lang="en-US" b="1" dirty="0"/>
          </a:p>
        </p:txBody>
      </p:sp>
      <p:sp>
        <p:nvSpPr>
          <p:cNvPr id="3" name="Content Placeholder 2"/>
          <p:cNvSpPr>
            <a:spLocks noGrp="1"/>
          </p:cNvSpPr>
          <p:nvPr>
            <p:ph idx="1"/>
          </p:nvPr>
        </p:nvSpPr>
        <p:spPr>
          <a:xfrm>
            <a:off x="457200" y="838200"/>
            <a:ext cx="8229600" cy="5715000"/>
          </a:xfrm>
        </p:spPr>
        <p:txBody>
          <a:bodyPr>
            <a:noAutofit/>
          </a:bodyPr>
          <a:lstStyle/>
          <a:p>
            <a:pPr algn="ctr">
              <a:buNone/>
            </a:pPr>
            <a:r>
              <a:rPr lang="en-US" sz="2800" b="1" dirty="0" smtClean="0"/>
              <a:t>1. Landscape Painting</a:t>
            </a:r>
          </a:p>
          <a:p>
            <a:endParaRPr lang="en-US" sz="2800" dirty="0" smtClean="0"/>
          </a:p>
          <a:p>
            <a:endParaRPr lang="en-US" sz="2800" dirty="0" smtClean="0"/>
          </a:p>
          <a:p>
            <a:r>
              <a:rPr lang="en-US" sz="2800" dirty="0" smtClean="0"/>
              <a:t>A</a:t>
            </a:r>
            <a:r>
              <a:rPr lang="en-US" sz="2800" dirty="0"/>
              <a:t> </a:t>
            </a:r>
            <a:r>
              <a:rPr lang="en-US" sz="2800" b="1" dirty="0" smtClean="0">
                <a:solidFill>
                  <a:srgbClr val="0070C0"/>
                </a:solidFill>
              </a:rPr>
              <a:t>landscape</a:t>
            </a:r>
            <a:r>
              <a:rPr lang="en-US" sz="2800" b="1" dirty="0" smtClean="0"/>
              <a:t> </a:t>
            </a:r>
            <a:r>
              <a:rPr lang="en-US" sz="2800" dirty="0" smtClean="0"/>
              <a:t>is an</a:t>
            </a:r>
          </a:p>
          <a:p>
            <a:pPr>
              <a:buNone/>
            </a:pPr>
            <a:r>
              <a:rPr lang="en-US" sz="2800" dirty="0" smtClean="0"/>
              <a:t> </a:t>
            </a:r>
            <a:r>
              <a:rPr lang="en-US" sz="2800" dirty="0"/>
              <a:t>outdoor </a:t>
            </a:r>
            <a:r>
              <a:rPr lang="en-US" sz="2800" dirty="0" smtClean="0"/>
              <a:t>scene</a:t>
            </a:r>
            <a:r>
              <a:rPr lang="en-US" sz="2800" dirty="0"/>
              <a:t>. A </a:t>
            </a:r>
            <a:r>
              <a:rPr lang="en-US" sz="2800" dirty="0" smtClean="0"/>
              <a:t>landscape </a:t>
            </a:r>
          </a:p>
          <a:p>
            <a:pPr>
              <a:buNone/>
            </a:pPr>
            <a:r>
              <a:rPr lang="en-US" sz="2800" dirty="0" smtClean="0"/>
              <a:t>artist </a:t>
            </a:r>
            <a:r>
              <a:rPr lang="en-US" sz="2800" dirty="0"/>
              <a:t>uses </a:t>
            </a:r>
            <a:r>
              <a:rPr lang="en-US" sz="2800" dirty="0" smtClean="0"/>
              <a:t>paint </a:t>
            </a:r>
            <a:r>
              <a:rPr lang="en-US" sz="2800" dirty="0"/>
              <a:t>to create </a:t>
            </a:r>
            <a:endParaRPr lang="en-US" sz="2800" dirty="0" smtClean="0"/>
          </a:p>
          <a:p>
            <a:pPr>
              <a:buNone/>
            </a:pPr>
            <a:r>
              <a:rPr lang="en-US" sz="2800" dirty="0" smtClean="0"/>
              <a:t>not </a:t>
            </a:r>
            <a:r>
              <a:rPr lang="en-US" sz="2800" dirty="0"/>
              <a:t>only land, </a:t>
            </a:r>
            <a:r>
              <a:rPr lang="en-US" sz="2800" dirty="0" smtClean="0"/>
              <a:t>water</a:t>
            </a:r>
            <a:r>
              <a:rPr lang="en-US" sz="2800" dirty="0"/>
              <a:t>, and </a:t>
            </a:r>
            <a:endParaRPr lang="en-US" sz="2800" dirty="0" smtClean="0"/>
          </a:p>
          <a:p>
            <a:pPr>
              <a:buNone/>
            </a:pPr>
            <a:r>
              <a:rPr lang="en-US" sz="2800" dirty="0" smtClean="0"/>
              <a:t>clouds </a:t>
            </a:r>
            <a:r>
              <a:rPr lang="en-US" sz="2800" dirty="0"/>
              <a:t>but air, </a:t>
            </a:r>
            <a:endParaRPr lang="en-US" sz="2800" dirty="0" smtClean="0"/>
          </a:p>
          <a:p>
            <a:pPr>
              <a:buNone/>
            </a:pPr>
            <a:r>
              <a:rPr lang="en-US" sz="2800" dirty="0" smtClean="0"/>
              <a:t>wind</a:t>
            </a:r>
            <a:r>
              <a:rPr lang="en-US" sz="2800" dirty="0"/>
              <a:t>, and sunlight</a:t>
            </a:r>
            <a:r>
              <a:rPr lang="en-US" sz="2800" dirty="0" smtClean="0"/>
              <a:t>.</a:t>
            </a:r>
          </a:p>
          <a:p>
            <a:pPr>
              <a:buNone/>
            </a:pPr>
            <a:endParaRPr lang="en-US" sz="2800" dirty="0" smtClean="0"/>
          </a:p>
          <a:p>
            <a:pPr>
              <a:buNone/>
            </a:pPr>
            <a:r>
              <a:rPr lang="en-US" sz="1800" b="1" dirty="0" smtClean="0"/>
              <a:t>“Sunrise” by French Artist Claude Monet</a:t>
            </a:r>
          </a:p>
          <a:p>
            <a:pPr>
              <a:buNone/>
            </a:pPr>
            <a:endParaRPr lang="en-US" sz="2800" dirty="0"/>
          </a:p>
        </p:txBody>
      </p:sp>
      <p:pic>
        <p:nvPicPr>
          <p:cNvPr id="5" name="Picture 2" descr="D:\Department Record\Art &amp; Aesthetics. BFA I\ART &amp; AESTHETICS\images.jpg"/>
          <p:cNvPicPr>
            <a:picLocks noChangeAspect="1" noChangeArrowheads="1"/>
          </p:cNvPicPr>
          <p:nvPr/>
        </p:nvPicPr>
        <p:blipFill>
          <a:blip r:embed="rId2" cstate="print"/>
          <a:srcRect/>
          <a:stretch>
            <a:fillRect/>
          </a:stretch>
        </p:blipFill>
        <p:spPr bwMode="auto">
          <a:xfrm>
            <a:off x="4640262" y="1981200"/>
            <a:ext cx="4656138" cy="3615354"/>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ChartresAlixThouars.JPG"/>
          <p:cNvPicPr>
            <a:picLocks noGrp="1" noChangeAspect="1"/>
          </p:cNvPicPr>
          <p:nvPr>
            <p:ph idx="1"/>
          </p:nvPr>
        </p:nvPicPr>
        <p:blipFill>
          <a:blip r:embed="rId2" cstate="print"/>
          <a:stretch>
            <a:fillRect/>
          </a:stretch>
        </p:blipFill>
        <p:spPr>
          <a:xfrm>
            <a:off x="3048000" y="304800"/>
            <a:ext cx="3505200" cy="6082553"/>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
            </a:r>
            <a:br>
              <a:rPr lang="en-US" dirty="0" smtClean="0"/>
            </a:br>
            <a:r>
              <a:rPr lang="en-US" dirty="0" smtClean="0"/>
              <a:t>Interior of the Church ( Stained Glass windows)</a:t>
            </a:r>
            <a:endParaRPr lang="en-US" dirty="0"/>
          </a:p>
        </p:txBody>
      </p:sp>
      <p:pic>
        <p:nvPicPr>
          <p:cNvPr id="4" name="Content Placeholder 3" descr="haute_axe.jpg"/>
          <p:cNvPicPr>
            <a:picLocks noGrp="1" noChangeAspect="1"/>
          </p:cNvPicPr>
          <p:nvPr>
            <p:ph idx="1"/>
          </p:nvPr>
        </p:nvPicPr>
        <p:blipFill>
          <a:blip r:embed="rId2" cstate="print"/>
          <a:stretch>
            <a:fillRect/>
          </a:stretch>
        </p:blipFill>
        <p:spPr>
          <a:xfrm>
            <a:off x="1554691" y="1600200"/>
            <a:ext cx="6674909" cy="5006182"/>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NotreDameStainedGlass200511202.jpg"/>
          <p:cNvPicPr>
            <a:picLocks noGrp="1" noChangeAspect="1"/>
          </p:cNvPicPr>
          <p:nvPr>
            <p:ph idx="1"/>
          </p:nvPr>
        </p:nvPicPr>
        <p:blipFill>
          <a:blip r:embed="rId2" cstate="print"/>
          <a:stretch>
            <a:fillRect/>
          </a:stretch>
        </p:blipFill>
        <p:spPr>
          <a:xfrm>
            <a:off x="2362200" y="304800"/>
            <a:ext cx="4097371" cy="6154558"/>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Modern </a:t>
            </a:r>
            <a:r>
              <a:rPr lang="en-US" smtClean="0"/>
              <a:t>Stainglass</a:t>
            </a:r>
            <a:endParaRPr lang="en-US"/>
          </a:p>
        </p:txBody>
      </p:sp>
      <p:pic>
        <p:nvPicPr>
          <p:cNvPr id="9218" name="Picture 2" descr="D:\Department Record\Art &amp; Aesthetics. BFA I\ART &amp; AESTHETICS\imagesCAUD14CI.jpg"/>
          <p:cNvPicPr>
            <a:picLocks noGrp="1" noChangeAspect="1" noChangeArrowheads="1"/>
          </p:cNvPicPr>
          <p:nvPr>
            <p:ph idx="1"/>
          </p:nvPr>
        </p:nvPicPr>
        <p:blipFill>
          <a:blip r:embed="rId2" cstate="print"/>
          <a:srcRect/>
          <a:stretch>
            <a:fillRect/>
          </a:stretch>
        </p:blipFill>
        <p:spPr bwMode="auto">
          <a:xfrm>
            <a:off x="394404" y="1788690"/>
            <a:ext cx="3567996" cy="4535910"/>
          </a:xfrm>
          <a:prstGeom prst="rect">
            <a:avLst/>
          </a:prstGeom>
          <a:noFill/>
        </p:spPr>
      </p:pic>
      <p:pic>
        <p:nvPicPr>
          <p:cNvPr id="9219" name="Picture 3" descr="D:\Department Record\Art &amp; Aesthetics. BFA I\ART &amp; AESTHETICS\imagesCA55FV4O.jpg"/>
          <p:cNvPicPr>
            <a:picLocks noChangeAspect="1" noChangeArrowheads="1"/>
          </p:cNvPicPr>
          <p:nvPr/>
        </p:nvPicPr>
        <p:blipFill>
          <a:blip r:embed="rId3" cstate="print"/>
          <a:srcRect/>
          <a:stretch>
            <a:fillRect/>
          </a:stretch>
        </p:blipFill>
        <p:spPr bwMode="auto">
          <a:xfrm>
            <a:off x="5181600" y="1828800"/>
            <a:ext cx="3048000" cy="4555435"/>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Tempera</a:t>
            </a:r>
            <a:endParaRPr lang="en-US" dirty="0"/>
          </a:p>
        </p:txBody>
      </p:sp>
      <p:sp>
        <p:nvSpPr>
          <p:cNvPr id="3" name="Content Placeholder 2"/>
          <p:cNvSpPr>
            <a:spLocks noGrp="1"/>
          </p:cNvSpPr>
          <p:nvPr>
            <p:ph idx="1"/>
          </p:nvPr>
        </p:nvSpPr>
        <p:spPr/>
        <p:txBody>
          <a:bodyPr>
            <a:normAutofit/>
          </a:bodyPr>
          <a:lstStyle/>
          <a:p>
            <a:r>
              <a:rPr lang="en-US" dirty="0" smtClean="0"/>
              <a:t> </a:t>
            </a:r>
            <a:r>
              <a:rPr lang="en-US" dirty="0"/>
              <a:t>T</a:t>
            </a:r>
            <a:r>
              <a:rPr lang="en-US" dirty="0" smtClean="0"/>
              <a:t>empera </a:t>
            </a:r>
            <a:r>
              <a:rPr lang="en-US" dirty="0"/>
              <a:t>paint is made by adding pigments ground to a fine powder and mixed with egg </a:t>
            </a:r>
            <a:r>
              <a:rPr lang="en-US" dirty="0" smtClean="0"/>
              <a:t>yolk to </a:t>
            </a:r>
            <a:r>
              <a:rPr lang="en-US" dirty="0"/>
              <a:t>a uniform color. </a:t>
            </a:r>
            <a:r>
              <a:rPr lang="en-US" dirty="0" smtClean="0"/>
              <a:t>Tempera </a:t>
            </a:r>
            <a:r>
              <a:rPr lang="en-US" dirty="0"/>
              <a:t>paint is bold, </a:t>
            </a:r>
            <a:r>
              <a:rPr lang="en-US" dirty="0" smtClean="0"/>
              <a:t>it is easy to use on any surface </a:t>
            </a:r>
            <a:r>
              <a:rPr lang="en-US" dirty="0"/>
              <a:t>and is nearly permanent once dry.</a:t>
            </a:r>
            <a:br>
              <a:rPr lang="en-US" dirty="0"/>
            </a:br>
            <a:r>
              <a:rPr lang="en-US" dirty="0"/>
              <a:t/>
            </a:r>
            <a:br>
              <a:rPr lang="en-US" dirty="0"/>
            </a:b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The Crucifixion, by Giotto di Bondone.jpg"/>
          <p:cNvPicPr>
            <a:picLocks noGrp="1" noChangeAspect="1"/>
          </p:cNvPicPr>
          <p:nvPr>
            <p:ph idx="1"/>
          </p:nvPr>
        </p:nvPicPr>
        <p:blipFill>
          <a:blip r:embed="rId2" cstate="print"/>
          <a:stretch>
            <a:fillRect/>
          </a:stretch>
        </p:blipFill>
        <p:spPr>
          <a:xfrm>
            <a:off x="1371600" y="304800"/>
            <a:ext cx="6821365" cy="6229558"/>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By </a:t>
            </a:r>
            <a:r>
              <a:rPr lang="en-US" b="1" dirty="0" err="1" smtClean="0"/>
              <a:t>Sandro</a:t>
            </a:r>
            <a:r>
              <a:rPr lang="en-US" b="1" dirty="0" smtClean="0"/>
              <a:t> Botticelli</a:t>
            </a:r>
            <a:endParaRPr lang="en-US" b="1" dirty="0"/>
          </a:p>
        </p:txBody>
      </p:sp>
      <p:pic>
        <p:nvPicPr>
          <p:cNvPr id="4" name="Content Placeholder 3" descr="81326c7bf7354221b702084b157e9111.jpg"/>
          <p:cNvPicPr>
            <a:picLocks noGrp="1" noChangeAspect="1"/>
          </p:cNvPicPr>
          <p:nvPr>
            <p:ph idx="1"/>
          </p:nvPr>
        </p:nvPicPr>
        <p:blipFill>
          <a:blip r:embed="rId2" cstate="print"/>
          <a:stretch>
            <a:fillRect/>
          </a:stretch>
        </p:blipFill>
        <p:spPr>
          <a:xfrm>
            <a:off x="1752600" y="1295400"/>
            <a:ext cx="5668067" cy="5042218"/>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Doni</a:t>
            </a:r>
            <a:r>
              <a:rPr lang="en-US" dirty="0" smtClean="0"/>
              <a:t> Madonna by Michelangelo</a:t>
            </a:r>
            <a:endParaRPr lang="en-US" dirty="0"/>
          </a:p>
        </p:txBody>
      </p:sp>
      <p:pic>
        <p:nvPicPr>
          <p:cNvPr id="4" name="Content Placeholder 3" descr="michelangelo-paintings-1.jpg"/>
          <p:cNvPicPr>
            <a:picLocks noGrp="1" noChangeAspect="1"/>
          </p:cNvPicPr>
          <p:nvPr>
            <p:ph idx="1"/>
          </p:nvPr>
        </p:nvPicPr>
        <p:blipFill>
          <a:blip r:embed="rId2" cstate="print"/>
          <a:stretch>
            <a:fillRect/>
          </a:stretch>
        </p:blipFill>
        <p:spPr>
          <a:xfrm>
            <a:off x="1981200" y="1295400"/>
            <a:ext cx="5392853" cy="5379371"/>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Madonna Enthroned by Giotto</a:t>
            </a:r>
            <a:endParaRPr lang="en-US" dirty="0"/>
          </a:p>
        </p:txBody>
      </p:sp>
      <p:pic>
        <p:nvPicPr>
          <p:cNvPr id="4" name="Content Placeholder 3" descr="giotto_madonnaenthr.jpg"/>
          <p:cNvPicPr>
            <a:picLocks noGrp="1" noChangeAspect="1"/>
          </p:cNvPicPr>
          <p:nvPr>
            <p:ph idx="1"/>
          </p:nvPr>
        </p:nvPicPr>
        <p:blipFill>
          <a:blip r:embed="rId2" cstate="print"/>
          <a:stretch>
            <a:fillRect/>
          </a:stretch>
        </p:blipFill>
        <p:spPr>
          <a:xfrm>
            <a:off x="2971800" y="1143000"/>
            <a:ext cx="3533053" cy="5418101"/>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Sub-Techniques of Easel painting </a:t>
            </a:r>
            <a:endParaRPr lang="en-US" dirty="0"/>
          </a:p>
        </p:txBody>
      </p:sp>
      <p:sp>
        <p:nvSpPr>
          <p:cNvPr id="3" name="Content Placeholder 2"/>
          <p:cNvSpPr>
            <a:spLocks noGrp="1"/>
          </p:cNvSpPr>
          <p:nvPr>
            <p:ph idx="1"/>
          </p:nvPr>
        </p:nvSpPr>
        <p:spPr/>
        <p:txBody>
          <a:bodyPr>
            <a:normAutofit fontScale="92500" lnSpcReduction="10000"/>
          </a:bodyPr>
          <a:lstStyle/>
          <a:p>
            <a:r>
              <a:rPr lang="en-US" sz="2400" dirty="0" smtClean="0"/>
              <a:t>Oil</a:t>
            </a:r>
          </a:p>
          <a:p>
            <a:r>
              <a:rPr lang="en-US" sz="2400" dirty="0" smtClean="0"/>
              <a:t>Acrylic</a:t>
            </a:r>
          </a:p>
          <a:p>
            <a:r>
              <a:rPr lang="en-US" sz="2400" dirty="0" smtClean="0"/>
              <a:t>Water Colors</a:t>
            </a:r>
          </a:p>
          <a:p>
            <a:r>
              <a:rPr lang="en-US" sz="2400" dirty="0" smtClean="0"/>
              <a:t>Gouache</a:t>
            </a:r>
            <a:endParaRPr lang="en-US" sz="2400" dirty="0" smtClean="0"/>
          </a:p>
          <a:p>
            <a:r>
              <a:rPr lang="en-US" sz="2400" dirty="0" smtClean="0"/>
              <a:t>Egg Tempera</a:t>
            </a:r>
          </a:p>
          <a:p>
            <a:r>
              <a:rPr lang="en-US" sz="2400" dirty="0" smtClean="0"/>
              <a:t>Ink</a:t>
            </a:r>
          </a:p>
          <a:p>
            <a:r>
              <a:rPr lang="en-US" sz="2400" dirty="0" smtClean="0"/>
              <a:t>Enamel</a:t>
            </a:r>
          </a:p>
          <a:p>
            <a:r>
              <a:rPr lang="en-US" sz="2400" dirty="0" smtClean="0"/>
              <a:t>Pastels</a:t>
            </a:r>
          </a:p>
          <a:p>
            <a:r>
              <a:rPr lang="en-US" sz="2400" dirty="0" smtClean="0"/>
              <a:t>Crayons</a:t>
            </a:r>
          </a:p>
          <a:p>
            <a:r>
              <a:rPr lang="en-US" sz="2400" dirty="0" smtClean="0"/>
              <a:t>Encaustic Wax</a:t>
            </a:r>
          </a:p>
          <a:p>
            <a:r>
              <a:rPr lang="en-US" sz="2400" dirty="0" smtClean="0"/>
              <a:t>Collage</a:t>
            </a:r>
          </a:p>
          <a:p>
            <a:r>
              <a:rPr lang="en-US" sz="2400" dirty="0" smtClean="0"/>
              <a:t>Mix Media </a:t>
            </a:r>
          </a:p>
          <a:p>
            <a:endParaRPr lang="en-US" sz="2400" dirty="0" smtClean="0"/>
          </a:p>
          <a:p>
            <a:endParaRPr lang="en-US" sz="2400" dirty="0" smtClean="0"/>
          </a:p>
          <a:p>
            <a:endParaRPr lang="en-US" dirty="0" smtClean="0"/>
          </a:p>
          <a:p>
            <a:endParaRPr lang="en-US" dirty="0" smtClean="0"/>
          </a:p>
          <a:p>
            <a:endParaRPr lang="en-US" dirty="0"/>
          </a:p>
        </p:txBody>
      </p:sp>
      <p:pic>
        <p:nvPicPr>
          <p:cNvPr id="1027" name="Picture 3" descr="D:\Department Record\Art &amp; Aesthetics. BFA I\ART &amp; AESTHETICS\untitled.png"/>
          <p:cNvPicPr>
            <a:picLocks noChangeAspect="1" noChangeArrowheads="1"/>
          </p:cNvPicPr>
          <p:nvPr/>
        </p:nvPicPr>
        <p:blipFill>
          <a:blip r:embed="rId3" cstate="print"/>
          <a:srcRect/>
          <a:stretch>
            <a:fillRect/>
          </a:stretch>
        </p:blipFill>
        <p:spPr bwMode="auto">
          <a:xfrm>
            <a:off x="4029075" y="1676400"/>
            <a:ext cx="4505325" cy="4505325"/>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Landscape by Amber Munir</a:t>
            </a:r>
            <a:endParaRPr lang="en-US" dirty="0"/>
          </a:p>
        </p:txBody>
      </p:sp>
      <p:pic>
        <p:nvPicPr>
          <p:cNvPr id="3074" name="Picture 2" descr="D:\my work\my landscapes\Photo-0016.jpg"/>
          <p:cNvPicPr>
            <a:picLocks noGrp="1" noChangeAspect="1" noChangeArrowheads="1"/>
          </p:cNvPicPr>
          <p:nvPr>
            <p:ph idx="1"/>
          </p:nvPr>
        </p:nvPicPr>
        <p:blipFill>
          <a:blip r:embed="rId2" cstate="print"/>
          <a:srcRect/>
          <a:stretch>
            <a:fillRect/>
          </a:stretch>
        </p:blipFill>
        <p:spPr bwMode="auto">
          <a:xfrm>
            <a:off x="1219201" y="1600200"/>
            <a:ext cx="6370108" cy="4777581"/>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Oil paints</a:t>
            </a:r>
            <a:endParaRPr lang="en-US" dirty="0"/>
          </a:p>
        </p:txBody>
      </p:sp>
      <p:sp>
        <p:nvSpPr>
          <p:cNvPr id="3" name="Content Placeholder 2"/>
          <p:cNvSpPr>
            <a:spLocks noGrp="1"/>
          </p:cNvSpPr>
          <p:nvPr>
            <p:ph idx="1"/>
          </p:nvPr>
        </p:nvSpPr>
        <p:spPr/>
        <p:txBody>
          <a:bodyPr>
            <a:normAutofit/>
          </a:bodyPr>
          <a:lstStyle/>
          <a:p>
            <a:r>
              <a:rPr lang="en-US" dirty="0" smtClean="0"/>
              <a:t>Powdered colors are mixed with a fine oil, usually linseed oil. A turpentine, is also used to thin the colors as desired, so that the paint can be applied thickly and opaquely, or thinly and transparently. The oil paint is applied to a prepared ground ( wood, stones), usually a stretched canvas with a coating of neutral pigment. </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Painted by Dr. Khalid Mahmud</a:t>
            </a:r>
            <a:endParaRPr lang="en-US" dirty="0"/>
          </a:p>
        </p:txBody>
      </p:sp>
      <p:pic>
        <p:nvPicPr>
          <p:cNvPr id="4" name="Content Placeholder 3" descr="113525201140548Painting.JPG"/>
          <p:cNvPicPr>
            <a:picLocks noGrp="1" noChangeAspect="1"/>
          </p:cNvPicPr>
          <p:nvPr>
            <p:ph idx="1"/>
          </p:nvPr>
        </p:nvPicPr>
        <p:blipFill>
          <a:blip r:embed="rId2" cstate="print"/>
          <a:stretch>
            <a:fillRect/>
          </a:stretch>
        </p:blipFill>
        <p:spPr>
          <a:xfrm>
            <a:off x="2303989" y="1798637"/>
            <a:ext cx="4536021" cy="4525963"/>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Painted by Ali </a:t>
            </a:r>
            <a:r>
              <a:rPr lang="en-US" dirty="0" err="1" smtClean="0"/>
              <a:t>Azmat</a:t>
            </a:r>
            <a:endParaRPr lang="en-US" dirty="0"/>
          </a:p>
        </p:txBody>
      </p:sp>
      <p:pic>
        <p:nvPicPr>
          <p:cNvPr id="4" name="Content Placeholder 3" descr="1939a26f6c22056b2a4e51c7cc12e6e6_0.jpg"/>
          <p:cNvPicPr>
            <a:picLocks noGrp="1" noChangeAspect="1"/>
          </p:cNvPicPr>
          <p:nvPr>
            <p:ph idx="1"/>
          </p:nvPr>
        </p:nvPicPr>
        <p:blipFill>
          <a:blip r:embed="rId2" cstate="print"/>
          <a:stretch>
            <a:fillRect/>
          </a:stretch>
        </p:blipFill>
        <p:spPr>
          <a:xfrm>
            <a:off x="2286000" y="1981200"/>
            <a:ext cx="4267200" cy="4410869"/>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Painted by </a:t>
            </a:r>
            <a:r>
              <a:rPr lang="en-US" dirty="0" err="1" smtClean="0"/>
              <a:t>Saeed</a:t>
            </a:r>
            <a:r>
              <a:rPr lang="en-US" dirty="0" smtClean="0"/>
              <a:t> Akhtar</a:t>
            </a:r>
            <a:br>
              <a:rPr lang="en-US" dirty="0" smtClean="0"/>
            </a:br>
            <a:r>
              <a:rPr lang="en-US" dirty="0" smtClean="0"/>
              <a:t>(Self Portrait)</a:t>
            </a:r>
            <a:endParaRPr lang="en-US" dirty="0"/>
          </a:p>
        </p:txBody>
      </p:sp>
      <p:pic>
        <p:nvPicPr>
          <p:cNvPr id="4" name="Content Placeholder 3" descr="01Saeed_Akhtar02-10.jpg"/>
          <p:cNvPicPr>
            <a:picLocks noGrp="1" noChangeAspect="1"/>
          </p:cNvPicPr>
          <p:nvPr>
            <p:ph idx="1"/>
          </p:nvPr>
        </p:nvPicPr>
        <p:blipFill>
          <a:blip r:embed="rId2" cstate="print"/>
          <a:stretch>
            <a:fillRect/>
          </a:stretch>
        </p:blipFill>
        <p:spPr>
          <a:xfrm>
            <a:off x="2285768" y="1600200"/>
            <a:ext cx="4572463" cy="4525963"/>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Painted by </a:t>
            </a:r>
            <a:r>
              <a:rPr lang="en-US" dirty="0" err="1" smtClean="0"/>
              <a:t>Sumera</a:t>
            </a:r>
            <a:r>
              <a:rPr lang="en-US" dirty="0" smtClean="0"/>
              <a:t> </a:t>
            </a:r>
            <a:r>
              <a:rPr lang="en-US" dirty="0" err="1" smtClean="0"/>
              <a:t>jawad</a:t>
            </a:r>
            <a:endParaRPr lang="en-US" dirty="0"/>
          </a:p>
        </p:txBody>
      </p:sp>
      <p:pic>
        <p:nvPicPr>
          <p:cNvPr id="4" name="Content Placeholder 3" descr="0004 DETAIL I.jpg"/>
          <p:cNvPicPr>
            <a:picLocks noGrp="1" noChangeAspect="1"/>
          </p:cNvPicPr>
          <p:nvPr>
            <p:ph idx="1"/>
          </p:nvPr>
        </p:nvPicPr>
        <p:blipFill>
          <a:blip r:embed="rId2" cstate="print"/>
          <a:stretch>
            <a:fillRect/>
          </a:stretch>
        </p:blipFill>
        <p:spPr>
          <a:xfrm>
            <a:off x="3052795" y="1600200"/>
            <a:ext cx="3038409" cy="4525963"/>
          </a:xfr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Painted by Rabia Yaseen</a:t>
            </a:r>
            <a:endParaRPr lang="en-US" dirty="0"/>
          </a:p>
        </p:txBody>
      </p:sp>
      <p:pic>
        <p:nvPicPr>
          <p:cNvPr id="4" name="Content Placeholder 3" descr="union-II.jpg"/>
          <p:cNvPicPr>
            <a:picLocks noGrp="1" noChangeAspect="1"/>
          </p:cNvPicPr>
          <p:nvPr>
            <p:ph idx="1"/>
          </p:nvPr>
        </p:nvPicPr>
        <p:blipFill>
          <a:blip r:embed="rId2" cstate="print"/>
          <a:stretch>
            <a:fillRect/>
          </a:stretch>
        </p:blipFill>
        <p:spPr>
          <a:xfrm>
            <a:off x="2057400" y="1447800"/>
            <a:ext cx="5150962" cy="5168364"/>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Acrylic</a:t>
            </a:r>
            <a:endParaRPr lang="en-US" dirty="0"/>
          </a:p>
        </p:txBody>
      </p:sp>
      <p:sp>
        <p:nvSpPr>
          <p:cNvPr id="3" name="Content Placeholder 2"/>
          <p:cNvSpPr>
            <a:spLocks noGrp="1"/>
          </p:cNvSpPr>
          <p:nvPr>
            <p:ph idx="1"/>
          </p:nvPr>
        </p:nvSpPr>
        <p:spPr>
          <a:xfrm>
            <a:off x="457200" y="1219200"/>
            <a:ext cx="8229600" cy="4906963"/>
          </a:xfrm>
        </p:spPr>
        <p:txBody>
          <a:bodyPr>
            <a:normAutofit fontScale="85000" lnSpcReduction="20000"/>
          </a:bodyPr>
          <a:lstStyle/>
          <a:p>
            <a:r>
              <a:rPr lang="en-US" dirty="0" smtClean="0"/>
              <a:t>Acrylics are artificial compounds developed in the twentieth century. </a:t>
            </a:r>
          </a:p>
          <a:p>
            <a:r>
              <a:rPr lang="en-US" dirty="0" smtClean="0"/>
              <a:t>The binder used includes water, and the paints can be thinned with water, but once the paints dry, they have a glossy, permanent surface that resembles the surface created by oils. </a:t>
            </a:r>
          </a:p>
          <a:p>
            <a:r>
              <a:rPr lang="en-US" dirty="0" smtClean="0"/>
              <a:t>These paints can create most of the effects accomplished in oils, and have the advantage of not requiring the use of turpentine, which is toxic. </a:t>
            </a:r>
          </a:p>
          <a:p>
            <a:r>
              <a:rPr lang="en-US" dirty="0" smtClean="0"/>
              <a:t>The major disadvantage of acrylics is that it will dry much more quickly. Since many artists prefer to be able to re-work the colors, many prefer oils to acrylics. However, many modern artists do choose acrylics.</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Painted by R. M. </a:t>
            </a:r>
            <a:r>
              <a:rPr lang="en-US" dirty="0" err="1" smtClean="0"/>
              <a:t>Naeem</a:t>
            </a:r>
            <a:endParaRPr lang="en-US" dirty="0"/>
          </a:p>
        </p:txBody>
      </p:sp>
      <p:pic>
        <p:nvPicPr>
          <p:cNvPr id="4" name="Content Placeholder 3" descr="85318-7611522-7.jpg"/>
          <p:cNvPicPr>
            <a:picLocks noGrp="1" noChangeAspect="1"/>
          </p:cNvPicPr>
          <p:nvPr>
            <p:ph idx="1"/>
          </p:nvPr>
        </p:nvPicPr>
        <p:blipFill>
          <a:blip r:embed="rId2" cstate="print"/>
          <a:stretch>
            <a:fillRect/>
          </a:stretch>
        </p:blipFill>
        <p:spPr>
          <a:xfrm>
            <a:off x="1524000" y="1447800"/>
            <a:ext cx="6248400" cy="4895982"/>
          </a:xfr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147526201143011Painting.jpg"/>
          <p:cNvPicPr>
            <a:picLocks noGrp="1" noChangeAspect="1"/>
          </p:cNvPicPr>
          <p:nvPr>
            <p:ph idx="1"/>
          </p:nvPr>
        </p:nvPicPr>
        <p:blipFill>
          <a:blip r:embed="rId2" cstate="print"/>
          <a:stretch>
            <a:fillRect/>
          </a:stretch>
        </p:blipFill>
        <p:spPr>
          <a:xfrm>
            <a:off x="1524000" y="533400"/>
            <a:ext cx="5953125" cy="6006042"/>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Painted by </a:t>
            </a:r>
            <a:r>
              <a:rPr lang="en-US" dirty="0" err="1" smtClean="0"/>
              <a:t>Shireen</a:t>
            </a:r>
            <a:r>
              <a:rPr lang="en-US" dirty="0" smtClean="0"/>
              <a:t> </a:t>
            </a:r>
            <a:r>
              <a:rPr lang="en-US" dirty="0" err="1" smtClean="0"/>
              <a:t>kamran</a:t>
            </a:r>
            <a:endParaRPr lang="en-US" dirty="0"/>
          </a:p>
        </p:txBody>
      </p:sp>
      <p:pic>
        <p:nvPicPr>
          <p:cNvPr id="4" name="Content Placeholder 3" descr="Kamran_02.jpg"/>
          <p:cNvPicPr>
            <a:picLocks noGrp="1" noChangeAspect="1"/>
          </p:cNvPicPr>
          <p:nvPr>
            <p:ph idx="1"/>
          </p:nvPr>
        </p:nvPicPr>
        <p:blipFill>
          <a:blip r:embed="rId2" cstate="print"/>
          <a:stretch>
            <a:fillRect/>
          </a:stretch>
        </p:blipFill>
        <p:spPr>
          <a:xfrm>
            <a:off x="1905000" y="1295400"/>
            <a:ext cx="5460974" cy="5288522"/>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udio\LIAQA\6miniature painting\3landscapes\P50401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381000"/>
            <a:ext cx="4463828"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1820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Painted by </a:t>
            </a:r>
            <a:r>
              <a:rPr lang="en-US" dirty="0" err="1" smtClean="0"/>
              <a:t>Asim</a:t>
            </a:r>
            <a:r>
              <a:rPr lang="en-US" dirty="0" smtClean="0"/>
              <a:t> </a:t>
            </a:r>
            <a:r>
              <a:rPr lang="en-US" dirty="0" err="1" smtClean="0"/>
              <a:t>Amjad</a:t>
            </a:r>
            <a:endParaRPr lang="en-US" dirty="0"/>
          </a:p>
        </p:txBody>
      </p:sp>
      <p:pic>
        <p:nvPicPr>
          <p:cNvPr id="4" name="Content Placeholder 3" descr="disposition.jpg"/>
          <p:cNvPicPr>
            <a:picLocks noGrp="1" noChangeAspect="1"/>
          </p:cNvPicPr>
          <p:nvPr>
            <p:ph idx="1"/>
          </p:nvPr>
        </p:nvPicPr>
        <p:blipFill>
          <a:blip r:embed="rId2" cstate="print"/>
          <a:stretch>
            <a:fillRect/>
          </a:stretch>
        </p:blipFill>
        <p:spPr>
          <a:xfrm>
            <a:off x="1143001" y="1600200"/>
            <a:ext cx="6446308" cy="4834731"/>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Painted By Rabia Yaseen</a:t>
            </a:r>
            <a:endParaRPr lang="en-US" dirty="0"/>
          </a:p>
        </p:txBody>
      </p:sp>
      <p:pic>
        <p:nvPicPr>
          <p:cNvPr id="4" name="Content Placeholder 3" descr="10.jpg"/>
          <p:cNvPicPr>
            <a:picLocks noGrp="1" noChangeAspect="1"/>
          </p:cNvPicPr>
          <p:nvPr>
            <p:ph idx="1"/>
          </p:nvPr>
        </p:nvPicPr>
        <p:blipFill>
          <a:blip r:embed="rId2" cstate="print"/>
          <a:stretch>
            <a:fillRect/>
          </a:stretch>
        </p:blipFill>
        <p:spPr>
          <a:xfrm>
            <a:off x="2057400" y="775514"/>
            <a:ext cx="5029200" cy="6082486"/>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Painted by Amber Munir</a:t>
            </a:r>
            <a:endParaRPr lang="en-US" dirty="0"/>
          </a:p>
        </p:txBody>
      </p:sp>
      <p:pic>
        <p:nvPicPr>
          <p:cNvPr id="4098" name="Picture 2" descr="D:\my work\My calligraphies\New Folder\Photo-0414.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Enamels</a:t>
            </a:r>
            <a:endParaRPr lang="en-US" b="1" dirty="0"/>
          </a:p>
        </p:txBody>
      </p:sp>
      <p:sp>
        <p:nvSpPr>
          <p:cNvPr id="3" name="Content Placeholder 2"/>
          <p:cNvSpPr>
            <a:spLocks noGrp="1"/>
          </p:cNvSpPr>
          <p:nvPr>
            <p:ph idx="1"/>
          </p:nvPr>
        </p:nvSpPr>
        <p:spPr/>
        <p:txBody>
          <a:bodyPr>
            <a:normAutofit fontScale="92500" lnSpcReduction="10000"/>
          </a:bodyPr>
          <a:lstStyle/>
          <a:p>
            <a:r>
              <a:rPr lang="en-US" dirty="0"/>
              <a:t>Enamel paints are most </a:t>
            </a:r>
            <a:r>
              <a:rPr lang="en-US" dirty="0" smtClean="0"/>
              <a:t>often like oil paints- </a:t>
            </a:r>
            <a:r>
              <a:rPr lang="en-US" dirty="0"/>
              <a:t>, </a:t>
            </a:r>
            <a:r>
              <a:rPr lang="en-US" dirty="0" smtClean="0"/>
              <a:t>latex (plasticity) or </a:t>
            </a:r>
            <a:r>
              <a:rPr lang="en-US" dirty="0"/>
              <a:t>paints with varnish added to them. In use since the 1930s, enamels can be applied </a:t>
            </a:r>
            <a:r>
              <a:rPr lang="en-US" dirty="0" smtClean="0"/>
              <a:t>to </a:t>
            </a:r>
            <a:r>
              <a:rPr lang="en-US" dirty="0"/>
              <a:t>traditional fine-art </a:t>
            </a:r>
            <a:r>
              <a:rPr lang="en-US" dirty="0" smtClean="0"/>
              <a:t>utensils (pottery), </a:t>
            </a:r>
            <a:r>
              <a:rPr lang="en-US" dirty="0"/>
              <a:t>spray </a:t>
            </a:r>
            <a:endParaRPr lang="en-US" dirty="0" smtClean="0"/>
          </a:p>
          <a:p>
            <a:r>
              <a:rPr lang="en-US" dirty="0" smtClean="0"/>
              <a:t>Applied on walls and windows as well.</a:t>
            </a:r>
          </a:p>
          <a:p>
            <a:r>
              <a:rPr lang="en-US" dirty="0" smtClean="0"/>
              <a:t>Mostly used in mix media.</a:t>
            </a:r>
          </a:p>
          <a:p>
            <a:pPr>
              <a:buNone/>
            </a:pPr>
            <a:r>
              <a:rPr lang="en-US" dirty="0"/>
              <a:t/>
            </a:r>
            <a:br>
              <a:rPr lang="en-US" dirty="0"/>
            </a:br>
            <a:r>
              <a:rPr lang="en-US" dirty="0"/>
              <a:t/>
            </a:r>
            <a:br>
              <a:rPr lang="en-US" dirty="0"/>
            </a:b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DSCN0036.JPG"/>
          <p:cNvPicPr>
            <a:picLocks noGrp="1" noChangeAspect="1"/>
          </p:cNvPicPr>
          <p:nvPr>
            <p:ph idx="1"/>
          </p:nvPr>
        </p:nvPicPr>
        <p:blipFill>
          <a:blip r:embed="rId2" cstate="print"/>
          <a:stretch>
            <a:fillRect/>
          </a:stretch>
        </p:blipFill>
        <p:spPr>
          <a:xfrm>
            <a:off x="3434634" y="376086"/>
            <a:ext cx="2889966" cy="5750077"/>
          </a:xfr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7.jpg"/>
          <p:cNvPicPr>
            <a:picLocks noGrp="1" noChangeAspect="1"/>
          </p:cNvPicPr>
          <p:nvPr>
            <p:ph idx="1"/>
          </p:nvPr>
        </p:nvPicPr>
        <p:blipFill>
          <a:blip r:embed="rId2" cstate="print"/>
          <a:stretch>
            <a:fillRect/>
          </a:stretch>
        </p:blipFill>
        <p:spPr>
          <a:xfrm>
            <a:off x="2362200" y="205022"/>
            <a:ext cx="3886200" cy="6302141"/>
          </a:xfr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Colors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Powdered pigments are mixed with gum-</a:t>
            </a:r>
            <a:r>
              <a:rPr lang="en-US" dirty="0" err="1" smtClean="0"/>
              <a:t>arabic</a:t>
            </a:r>
            <a:r>
              <a:rPr lang="en-US" dirty="0" smtClean="0"/>
              <a:t> or a similar substance that will help them to stick on to a surface. The artist then mixes them with water and applies them to a ground, usually paper, with a soft brush. The final effect is that of transparent washes of color. </a:t>
            </a:r>
          </a:p>
          <a:p>
            <a:r>
              <a:rPr lang="en-US" dirty="0" smtClean="0"/>
              <a:t>This method was the most important method of painting in China and Japan from an early date, but did not become popular with European artists until after the 16th century. </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Painted by Dr. </a:t>
            </a:r>
            <a:r>
              <a:rPr lang="en-US" dirty="0" err="1" smtClean="0"/>
              <a:t>Ejaz</a:t>
            </a:r>
            <a:r>
              <a:rPr lang="en-US" dirty="0" smtClean="0"/>
              <a:t> Anwar</a:t>
            </a:r>
            <a:endParaRPr lang="en-US" dirty="0"/>
          </a:p>
        </p:txBody>
      </p:sp>
      <p:pic>
        <p:nvPicPr>
          <p:cNvPr id="4" name="Content Placeholder 3" descr="20090505_e02.jpg"/>
          <p:cNvPicPr>
            <a:picLocks noGrp="1" noChangeAspect="1"/>
          </p:cNvPicPr>
          <p:nvPr>
            <p:ph idx="1"/>
          </p:nvPr>
        </p:nvPicPr>
        <p:blipFill>
          <a:blip r:embed="rId2" cstate="print"/>
          <a:stretch>
            <a:fillRect/>
          </a:stretch>
        </p:blipFill>
        <p:spPr>
          <a:xfrm>
            <a:off x="2209800" y="1600200"/>
            <a:ext cx="3657600" cy="4648200"/>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LIAQA\6miniature painting\3landscapes\scan00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304800"/>
            <a:ext cx="6781800" cy="6427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86232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LIAQA\6miniature painting\3landscapes\scan00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42509"/>
            <a:ext cx="7010400" cy="6639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8772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 Portrait Painting</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 </a:t>
            </a:r>
            <a:r>
              <a:rPr lang="en-US" b="1" dirty="0" smtClean="0">
                <a:solidFill>
                  <a:srgbClr val="0070C0"/>
                </a:solidFill>
              </a:rPr>
              <a:t>portrait</a:t>
            </a:r>
            <a:r>
              <a:rPr lang="en-US" dirty="0" smtClean="0"/>
              <a:t> is an image  </a:t>
            </a:r>
          </a:p>
          <a:p>
            <a:pPr>
              <a:buNone/>
            </a:pPr>
            <a:r>
              <a:rPr lang="en-US" dirty="0" smtClean="0"/>
              <a:t>of a person or animal </a:t>
            </a:r>
          </a:p>
          <a:p>
            <a:pPr>
              <a:buNone/>
            </a:pPr>
            <a:r>
              <a:rPr lang="en-US" dirty="0" smtClean="0"/>
              <a:t>(from head to shoulders </a:t>
            </a:r>
          </a:p>
          <a:p>
            <a:pPr>
              <a:buNone/>
            </a:pPr>
            <a:r>
              <a:rPr lang="en-US" dirty="0" smtClean="0"/>
              <a:t>or torso). Besides </a:t>
            </a:r>
          </a:p>
          <a:p>
            <a:pPr>
              <a:buNone/>
            </a:pPr>
            <a:r>
              <a:rPr lang="en-US" dirty="0" smtClean="0"/>
              <a:t>showing what someone </a:t>
            </a:r>
          </a:p>
          <a:p>
            <a:pPr>
              <a:buNone/>
            </a:pPr>
            <a:r>
              <a:rPr lang="en-US" dirty="0" smtClean="0"/>
              <a:t>looks like, a portrait often </a:t>
            </a:r>
          </a:p>
          <a:p>
            <a:pPr>
              <a:buNone/>
            </a:pPr>
            <a:r>
              <a:rPr lang="en-US" dirty="0" smtClean="0"/>
              <a:t>captures a mood or </a:t>
            </a:r>
          </a:p>
          <a:p>
            <a:pPr>
              <a:buNone/>
            </a:pPr>
            <a:r>
              <a:rPr lang="en-US" dirty="0" smtClean="0"/>
              <a:t>personality.</a:t>
            </a:r>
          </a:p>
          <a:p>
            <a:pPr>
              <a:buNone/>
            </a:pPr>
            <a:endParaRPr lang="en-US" sz="1900" b="1" dirty="0" smtClean="0"/>
          </a:p>
          <a:p>
            <a:pPr>
              <a:buNone/>
            </a:pPr>
            <a:r>
              <a:rPr lang="en-US" sz="1900" b="1" dirty="0" smtClean="0"/>
              <a:t>“Self Portrait” by Dutch Great master</a:t>
            </a:r>
            <a:br>
              <a:rPr lang="en-US" sz="1900" b="1" dirty="0" smtClean="0"/>
            </a:br>
            <a:r>
              <a:rPr lang="en-US" sz="1900" b="1" dirty="0" smtClean="0"/>
              <a:t>Rembrandt Van Rijn, 1659</a:t>
            </a:r>
          </a:p>
          <a:p>
            <a:endParaRPr lang="en-US" dirty="0"/>
          </a:p>
        </p:txBody>
      </p:sp>
      <p:pic>
        <p:nvPicPr>
          <p:cNvPr id="4" name="Picture 2" descr="D:\Department Record\Art &amp; Aesthetics. BFA I\ART &amp; AESTHETICS\images..jpg"/>
          <p:cNvPicPr>
            <a:picLocks noChangeAspect="1" noChangeArrowheads="1"/>
          </p:cNvPicPr>
          <p:nvPr/>
        </p:nvPicPr>
        <p:blipFill>
          <a:blip r:embed="rId2" cstate="print"/>
          <a:srcRect/>
          <a:stretch>
            <a:fillRect/>
          </a:stretch>
        </p:blipFill>
        <p:spPr bwMode="auto">
          <a:xfrm>
            <a:off x="4953000" y="1676400"/>
            <a:ext cx="3657600" cy="4753024"/>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a-favorite-book.jpg"/>
          <p:cNvPicPr>
            <a:picLocks noGrp="1" noChangeAspect="1"/>
          </p:cNvPicPr>
          <p:nvPr>
            <p:ph idx="1"/>
          </p:nvPr>
        </p:nvPicPr>
        <p:blipFill>
          <a:blip r:embed="rId2" cstate="print"/>
          <a:stretch>
            <a:fillRect/>
          </a:stretch>
        </p:blipFill>
        <p:spPr>
          <a:xfrm>
            <a:off x="1405688" y="1600200"/>
            <a:ext cx="6332623" cy="4525963"/>
          </a:xfr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ap12.jpg"/>
          <p:cNvPicPr>
            <a:picLocks noGrp="1" noChangeAspect="1"/>
          </p:cNvPicPr>
          <p:nvPr>
            <p:ph idx="1"/>
          </p:nvPr>
        </p:nvPicPr>
        <p:blipFill>
          <a:blip r:embed="rId2" cstate="print"/>
          <a:stretch>
            <a:fillRect/>
          </a:stretch>
        </p:blipFill>
        <p:spPr>
          <a:xfrm>
            <a:off x="1714500" y="1824831"/>
            <a:ext cx="5715000" cy="4076700"/>
          </a:xfr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floral_watercolor_paint_02.jpg"/>
          <p:cNvPicPr>
            <a:picLocks noGrp="1" noChangeAspect="1"/>
          </p:cNvPicPr>
          <p:nvPr>
            <p:ph idx="1"/>
          </p:nvPr>
        </p:nvPicPr>
        <p:blipFill>
          <a:blip r:embed="rId2" cstate="print"/>
          <a:stretch>
            <a:fillRect/>
          </a:stretch>
        </p:blipFill>
        <p:spPr>
          <a:xfrm>
            <a:off x="2047875" y="1805781"/>
            <a:ext cx="5048250" cy="4114800"/>
          </a:xfr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logo.jpeg"/>
          <p:cNvPicPr>
            <a:picLocks noGrp="1" noChangeAspect="1"/>
          </p:cNvPicPr>
          <p:nvPr>
            <p:ph idx="1"/>
          </p:nvPr>
        </p:nvPicPr>
        <p:blipFill>
          <a:blip r:embed="rId2" cstate="print"/>
          <a:stretch>
            <a:fillRect/>
          </a:stretch>
        </p:blipFill>
        <p:spPr>
          <a:xfrm>
            <a:off x="2277145" y="1600200"/>
            <a:ext cx="4589709" cy="4525963"/>
          </a:xfr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Painted by Amber Munir</a:t>
            </a:r>
            <a:endParaRPr lang="en-US" dirty="0"/>
          </a:p>
        </p:txBody>
      </p:sp>
      <p:pic>
        <p:nvPicPr>
          <p:cNvPr id="5122" name="Picture 2" descr="D:\my work\my landscapes\water color\A 023.jpg"/>
          <p:cNvPicPr>
            <a:picLocks noGrp="1" noChangeAspect="1" noChangeArrowheads="1"/>
          </p:cNvPicPr>
          <p:nvPr>
            <p:ph idx="1"/>
          </p:nvPr>
        </p:nvPicPr>
        <p:blipFill>
          <a:blip r:embed="rId2" cstate="print"/>
          <a:srcRect/>
          <a:stretch>
            <a:fillRect/>
          </a:stretch>
        </p:blipFill>
        <p:spPr bwMode="auto">
          <a:xfrm>
            <a:off x="903727" y="1600200"/>
            <a:ext cx="7336546" cy="4525963"/>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EGG TEMPERA</a:t>
            </a:r>
            <a:endParaRPr lang="en-US" dirty="0"/>
          </a:p>
        </p:txBody>
      </p:sp>
      <p:sp>
        <p:nvSpPr>
          <p:cNvPr id="3" name="Content Placeholder 2"/>
          <p:cNvSpPr>
            <a:spLocks noGrp="1"/>
          </p:cNvSpPr>
          <p:nvPr>
            <p:ph idx="1"/>
          </p:nvPr>
        </p:nvSpPr>
        <p:spPr/>
        <p:txBody>
          <a:bodyPr>
            <a:normAutofit/>
          </a:bodyPr>
          <a:lstStyle/>
          <a:p>
            <a:r>
              <a:rPr lang="en-US" dirty="0" smtClean="0"/>
              <a:t>In this method, the pigment is mixed with egg yolk or both the yolk and white of an egg. It is thinned with water and applied to a gesso ground (plaster mixed with a binding) on a panel. This type of painting dries very quickly and produces an opaque, matte surface. The colors tend to dry to a lighter value than they appear when wet. Egg tempera was used for panel painting until the 15th century.</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Collage</a:t>
            </a:r>
            <a:endParaRPr lang="en-US" dirty="0"/>
          </a:p>
        </p:txBody>
      </p:sp>
      <p:sp>
        <p:nvSpPr>
          <p:cNvPr id="3" name="Content Placeholder 2"/>
          <p:cNvSpPr>
            <a:spLocks noGrp="1"/>
          </p:cNvSpPr>
          <p:nvPr>
            <p:ph idx="1"/>
          </p:nvPr>
        </p:nvSpPr>
        <p:spPr/>
        <p:txBody>
          <a:bodyPr/>
          <a:lstStyle/>
          <a:p>
            <a:r>
              <a:rPr lang="en-US" dirty="0" smtClean="0"/>
              <a:t>The word collage comes from the French verb "</a:t>
            </a:r>
            <a:r>
              <a:rPr lang="en-US" dirty="0" err="1" smtClean="0"/>
              <a:t>coller</a:t>
            </a:r>
            <a:r>
              <a:rPr lang="en-US" dirty="0" smtClean="0"/>
              <a:t>," meaning "to paste." In this technique photographs, news clippings or other objects are pasted on the painting surface and may be combined with painted areas.</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Paper Collage</a:t>
            </a:r>
            <a:endParaRPr lang="en-US" dirty="0"/>
          </a:p>
        </p:txBody>
      </p:sp>
      <p:pic>
        <p:nvPicPr>
          <p:cNvPr id="6146" name="Picture 2" descr="D:\Department Record\Art &amp; Aesthetics. BFA I\ART &amp; AESTHETICS\.images.jpg"/>
          <p:cNvPicPr>
            <a:picLocks noGrp="1" noChangeAspect="1" noChangeArrowheads="1"/>
          </p:cNvPicPr>
          <p:nvPr>
            <p:ph idx="1"/>
          </p:nvPr>
        </p:nvPicPr>
        <p:blipFill>
          <a:blip r:embed="rId2" cstate="print"/>
          <a:srcRect/>
          <a:stretch>
            <a:fillRect/>
          </a:stretch>
        </p:blipFill>
        <p:spPr bwMode="auto">
          <a:xfrm>
            <a:off x="2743200" y="2133600"/>
            <a:ext cx="3810000" cy="3827009"/>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MIX MEDIA</a:t>
            </a:r>
            <a:endParaRPr lang="en-US" dirty="0"/>
          </a:p>
        </p:txBody>
      </p:sp>
      <p:sp>
        <p:nvSpPr>
          <p:cNvPr id="3" name="Content Placeholder 2"/>
          <p:cNvSpPr>
            <a:spLocks noGrp="1"/>
          </p:cNvSpPr>
          <p:nvPr>
            <p:ph idx="1"/>
          </p:nvPr>
        </p:nvSpPr>
        <p:spPr/>
        <p:txBody>
          <a:bodyPr/>
          <a:lstStyle/>
          <a:p>
            <a:r>
              <a:rPr lang="en-US" dirty="0" smtClean="0"/>
              <a:t>Mix Media means to mix any medium with another and it can be in any medium or surface.</a:t>
            </a:r>
          </a:p>
          <a:p>
            <a:r>
              <a:rPr lang="en-US" dirty="0" smtClean="0"/>
              <a:t>Number of mediums can be used and mixed to produce an art work.</a:t>
            </a: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Mix media by Asad Faruki</a:t>
            </a:r>
            <a:endParaRPr lang="en-US" dirty="0"/>
          </a:p>
        </p:txBody>
      </p:sp>
      <p:pic>
        <p:nvPicPr>
          <p:cNvPr id="4" name="Content Placeholder 3" descr="163712_181626778529007_6306651_n.jpg"/>
          <p:cNvPicPr>
            <a:picLocks noGrp="1" noChangeAspect="1"/>
          </p:cNvPicPr>
          <p:nvPr>
            <p:ph idx="1"/>
          </p:nvPr>
        </p:nvPicPr>
        <p:blipFill>
          <a:blip r:embed="rId2" cstate="print"/>
          <a:stretch>
            <a:fillRect/>
          </a:stretch>
        </p:blipFill>
        <p:spPr>
          <a:xfrm>
            <a:off x="1212522" y="1600200"/>
            <a:ext cx="6718955" cy="4525963"/>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Still life Painting</a:t>
            </a:r>
            <a:endParaRPr lang="en-US" dirty="0"/>
          </a:p>
        </p:txBody>
      </p:sp>
      <p:sp>
        <p:nvSpPr>
          <p:cNvPr id="3" name="Content Placeholder 2"/>
          <p:cNvSpPr>
            <a:spLocks noGrp="1"/>
          </p:cNvSpPr>
          <p:nvPr>
            <p:ph idx="1"/>
          </p:nvPr>
        </p:nvSpPr>
        <p:spPr/>
        <p:txBody>
          <a:bodyPr>
            <a:normAutofit lnSpcReduction="10000"/>
          </a:bodyPr>
          <a:lstStyle/>
          <a:p>
            <a:r>
              <a:rPr lang="en-US" dirty="0" smtClean="0"/>
              <a:t>A </a:t>
            </a:r>
            <a:r>
              <a:rPr lang="en-US" b="1" dirty="0" smtClean="0"/>
              <a:t>still life</a:t>
            </a:r>
            <a:r>
              <a:rPr lang="en-US" dirty="0" smtClean="0"/>
              <a:t> shows objects,  </a:t>
            </a:r>
          </a:p>
          <a:p>
            <a:pPr>
              <a:buNone/>
            </a:pPr>
            <a:r>
              <a:rPr lang="en-US" dirty="0" smtClean="0"/>
              <a:t>such as flowers, food, or </a:t>
            </a:r>
          </a:p>
          <a:p>
            <a:pPr>
              <a:buNone/>
            </a:pPr>
            <a:r>
              <a:rPr lang="en-US" dirty="0" smtClean="0"/>
              <a:t>musical instruments. A </a:t>
            </a:r>
          </a:p>
          <a:p>
            <a:pPr>
              <a:buNone/>
            </a:pPr>
            <a:r>
              <a:rPr lang="en-US" dirty="0" smtClean="0"/>
              <a:t>still life reveals an artist's </a:t>
            </a:r>
          </a:p>
          <a:p>
            <a:pPr>
              <a:buNone/>
            </a:pPr>
            <a:r>
              <a:rPr lang="en-US" dirty="0" smtClean="0"/>
              <a:t>skill in painting shapes, </a:t>
            </a:r>
          </a:p>
          <a:p>
            <a:pPr>
              <a:buNone/>
            </a:pPr>
            <a:r>
              <a:rPr lang="en-US" dirty="0" smtClean="0"/>
              <a:t>light, and shadow.</a:t>
            </a:r>
          </a:p>
          <a:p>
            <a:pPr>
              <a:buNone/>
            </a:pPr>
            <a:endParaRPr lang="en-US" dirty="0" smtClean="0"/>
          </a:p>
          <a:p>
            <a:pPr>
              <a:buNone/>
            </a:pPr>
            <a:r>
              <a:rPr lang="en-US" sz="1800" b="1" dirty="0" smtClean="0"/>
              <a:t>“The Basket of Apples” by Paul Cezanne, </a:t>
            </a:r>
          </a:p>
          <a:p>
            <a:pPr>
              <a:buNone/>
            </a:pPr>
            <a:r>
              <a:rPr lang="en-US" sz="1800" b="1" dirty="0" smtClean="0"/>
              <a:t>1893</a:t>
            </a:r>
          </a:p>
        </p:txBody>
      </p:sp>
      <p:pic>
        <p:nvPicPr>
          <p:cNvPr id="5" name="Picture 3" descr="D:\Department Record\Art &amp; Aesthetics. BFA I\ART &amp; AESTHETICS\Still-Life-with-Basket-of-Apples.jpg"/>
          <p:cNvPicPr>
            <a:picLocks noChangeAspect="1" noChangeArrowheads="1"/>
          </p:cNvPicPr>
          <p:nvPr/>
        </p:nvPicPr>
        <p:blipFill>
          <a:blip r:embed="rId2" cstate="print"/>
          <a:srcRect/>
          <a:stretch>
            <a:fillRect/>
          </a:stretch>
        </p:blipFill>
        <p:spPr bwMode="auto">
          <a:xfrm>
            <a:off x="4648200" y="2286000"/>
            <a:ext cx="4495800" cy="3596640"/>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Mix Media by Asad Faruki</a:t>
            </a:r>
            <a:endParaRPr lang="en-US" dirty="0"/>
          </a:p>
        </p:txBody>
      </p:sp>
      <p:pic>
        <p:nvPicPr>
          <p:cNvPr id="4" name="Content Placeholder 3" descr="165125_181626515195700_4463355_n.jpg"/>
          <p:cNvPicPr>
            <a:picLocks noGrp="1" noChangeAspect="1"/>
          </p:cNvPicPr>
          <p:nvPr>
            <p:ph idx="1"/>
          </p:nvPr>
        </p:nvPicPr>
        <p:blipFill>
          <a:blip r:embed="rId2" cstate="print"/>
          <a:stretch>
            <a:fillRect/>
          </a:stretch>
        </p:blipFill>
        <p:spPr>
          <a:xfrm>
            <a:off x="3733800" y="1295400"/>
            <a:ext cx="1763786" cy="5162299"/>
          </a:xfr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Mix Media by Asad Faruki</a:t>
            </a:r>
            <a:endParaRPr lang="en-US" dirty="0"/>
          </a:p>
        </p:txBody>
      </p:sp>
      <p:pic>
        <p:nvPicPr>
          <p:cNvPr id="4" name="Content Placeholder 3" descr="532987_388679957823687_944936148_n.jpg"/>
          <p:cNvPicPr>
            <a:picLocks noGrp="1" noChangeAspect="1"/>
          </p:cNvPicPr>
          <p:nvPr>
            <p:ph idx="1"/>
          </p:nvPr>
        </p:nvPicPr>
        <p:blipFill>
          <a:blip r:embed="rId2" cstate="print"/>
          <a:stretch>
            <a:fillRect/>
          </a:stretch>
        </p:blipFill>
        <p:spPr>
          <a:xfrm>
            <a:off x="2309018" y="1600200"/>
            <a:ext cx="4853782" cy="4853782"/>
          </a:xfr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Mix Media b Asad Faruki</a:t>
            </a:r>
            <a:endParaRPr lang="en-US" dirty="0"/>
          </a:p>
        </p:txBody>
      </p:sp>
      <p:pic>
        <p:nvPicPr>
          <p:cNvPr id="4" name="Content Placeholder 3" descr="165556_181626675195684_6653501_n.jpg"/>
          <p:cNvPicPr>
            <a:picLocks noGrp="1" noChangeAspect="1"/>
          </p:cNvPicPr>
          <p:nvPr>
            <p:ph idx="1"/>
          </p:nvPr>
        </p:nvPicPr>
        <p:blipFill>
          <a:blip r:embed="rId2" cstate="print"/>
          <a:stretch>
            <a:fillRect/>
          </a:stretch>
        </p:blipFill>
        <p:spPr>
          <a:xfrm>
            <a:off x="3000484" y="1600200"/>
            <a:ext cx="3552715" cy="5115909"/>
          </a:xfr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Mix Media By CY. </a:t>
            </a:r>
            <a:r>
              <a:rPr lang="en-US" dirty="0" err="1" smtClean="0"/>
              <a:t>Towmbly</a:t>
            </a:r>
            <a:endParaRPr lang="en-US" dirty="0"/>
          </a:p>
        </p:txBody>
      </p:sp>
      <p:pic>
        <p:nvPicPr>
          <p:cNvPr id="4" name="Content Placeholder 3" descr="3-Cy Twombly267.jpg"/>
          <p:cNvPicPr>
            <a:picLocks noGrp="1" noChangeAspect="1"/>
          </p:cNvPicPr>
          <p:nvPr>
            <p:ph idx="1"/>
          </p:nvPr>
        </p:nvPicPr>
        <p:blipFill>
          <a:blip r:embed="rId2" cstate="print"/>
          <a:stretch>
            <a:fillRect/>
          </a:stretch>
        </p:blipFill>
        <p:spPr>
          <a:xfrm>
            <a:off x="2767272" y="1600200"/>
            <a:ext cx="3938328" cy="4938343"/>
          </a:xfr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by Rosson Crow.jpg"/>
          <p:cNvPicPr>
            <a:picLocks noGrp="1" noChangeAspect="1"/>
          </p:cNvPicPr>
          <p:nvPr>
            <p:ph idx="1"/>
          </p:nvPr>
        </p:nvPicPr>
        <p:blipFill>
          <a:blip r:embed="rId2" cstate="print"/>
          <a:stretch>
            <a:fillRect/>
          </a:stretch>
        </p:blipFill>
        <p:spPr>
          <a:xfrm>
            <a:off x="914400" y="1524000"/>
            <a:ext cx="7239000" cy="4947976"/>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Audio\LIAQA\6miniature painting\5still life\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609600"/>
            <a:ext cx="28956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3302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11898</TotalTime>
  <Words>1075</Words>
  <Application>Microsoft Office PowerPoint</Application>
  <PresentationFormat>On-screen Show (4:3)</PresentationFormat>
  <Paragraphs>188</Paragraphs>
  <Slides>84</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84</vt:i4>
      </vt:variant>
    </vt:vector>
  </HeadingPairs>
  <TitlesOfParts>
    <vt:vector size="87" baseType="lpstr">
      <vt:lpstr>Arial</vt:lpstr>
      <vt:lpstr>Calibri</vt:lpstr>
      <vt:lpstr>Office Theme</vt:lpstr>
      <vt:lpstr>PAINTING</vt:lpstr>
      <vt:lpstr>What is Painting</vt:lpstr>
      <vt:lpstr> </vt:lpstr>
      <vt:lpstr>Types (Genre) of Painting</vt:lpstr>
      <vt:lpstr>Landscape by Amber Munir</vt:lpstr>
      <vt:lpstr>PowerPoint Presentation</vt:lpstr>
      <vt:lpstr>2. Portrait Painting</vt:lpstr>
      <vt:lpstr>Still life Painting</vt:lpstr>
      <vt:lpstr>PowerPoint Presentation</vt:lpstr>
      <vt:lpstr>    Stillife Painting  by  Amber Munir</vt:lpstr>
      <vt:lpstr>Real Life Paintings</vt:lpstr>
      <vt:lpstr>Religious Paintings</vt:lpstr>
      <vt:lpstr>Techniques  of Painting</vt:lpstr>
      <vt:lpstr>Sub-Techniques of Mural Painting</vt:lpstr>
      <vt:lpstr>1. Fresco (Boun)</vt:lpstr>
      <vt:lpstr>The Arena Chapel (The Flight into Egypt)</vt:lpstr>
      <vt:lpstr> </vt:lpstr>
      <vt:lpstr> </vt:lpstr>
      <vt:lpstr>2. Fresco (Secco)</vt:lpstr>
      <vt:lpstr>Egyptian Tomb Painting 13th BC</vt:lpstr>
      <vt:lpstr>Painting of Buddha (Ajanta Caves)</vt:lpstr>
      <vt:lpstr>A 6th-century mosaic in Ravenna's Basilica di Sant'Apollinare.</vt:lpstr>
      <vt:lpstr>Fresco Mural painted by Sadequain</vt:lpstr>
      <vt:lpstr>Fresco Mural painted by Sadequain</vt:lpstr>
      <vt:lpstr>Fresco Ceiling painted by Sadequain</vt:lpstr>
      <vt:lpstr>3. MOSAICS</vt:lpstr>
      <vt:lpstr>At Roman Bath (Sea Horse)</vt:lpstr>
      <vt:lpstr>Byzantine Mosaic</vt:lpstr>
      <vt:lpstr>Early Christian Mosaic, Istanbul</vt:lpstr>
      <vt:lpstr>Christ and the Apostles in the Heavenly Jerusalem, apse mosaic, early fifth century, Rome, Santa Pudenziana.</vt:lpstr>
      <vt:lpstr>Old Mosaic (Early Christian Art)</vt:lpstr>
      <vt:lpstr> </vt:lpstr>
      <vt:lpstr>Modern Mosaics</vt:lpstr>
      <vt:lpstr>4. Stained Glass</vt:lpstr>
      <vt:lpstr> </vt:lpstr>
      <vt:lpstr> </vt:lpstr>
      <vt:lpstr> </vt:lpstr>
      <vt:lpstr> </vt:lpstr>
      <vt:lpstr> </vt:lpstr>
      <vt:lpstr> </vt:lpstr>
      <vt:lpstr> Interior of the Church ( Stained Glass windows)</vt:lpstr>
      <vt:lpstr> </vt:lpstr>
      <vt:lpstr>Modern Stainglass</vt:lpstr>
      <vt:lpstr>5. Tempera</vt:lpstr>
      <vt:lpstr> </vt:lpstr>
      <vt:lpstr>By Sandro Botticelli</vt:lpstr>
      <vt:lpstr>Doni Madonna by Michelangelo</vt:lpstr>
      <vt:lpstr>Madonna Enthroned by Giotto</vt:lpstr>
      <vt:lpstr>Sub-Techniques of Easel painting </vt:lpstr>
      <vt:lpstr>Oil paints</vt:lpstr>
      <vt:lpstr>Painted by Dr. Khalid Mahmud</vt:lpstr>
      <vt:lpstr>Painted by Ali Azmat</vt:lpstr>
      <vt:lpstr>Painted by Saeed Akhtar (Self Portrait)</vt:lpstr>
      <vt:lpstr>Painted by Sumera jawad</vt:lpstr>
      <vt:lpstr>Painted by Rabia Yaseen</vt:lpstr>
      <vt:lpstr>Acrylic</vt:lpstr>
      <vt:lpstr>Painted by R. M. Naeem</vt:lpstr>
      <vt:lpstr> </vt:lpstr>
      <vt:lpstr>Painted by Shireen kamran</vt:lpstr>
      <vt:lpstr>Painted by Asim Amjad</vt:lpstr>
      <vt:lpstr>Painted By Rabia Yaseen</vt:lpstr>
      <vt:lpstr>Painted by Amber Munir</vt:lpstr>
      <vt:lpstr>Enamels</vt:lpstr>
      <vt:lpstr> </vt:lpstr>
      <vt:lpstr> </vt:lpstr>
      <vt:lpstr>Water Colors</vt:lpstr>
      <vt:lpstr>Painted by Dr. Ejaz Anwar</vt:lpstr>
      <vt:lpstr>PowerPoint Presentation</vt:lpstr>
      <vt:lpstr>PowerPoint Presentation</vt:lpstr>
      <vt:lpstr> </vt:lpstr>
      <vt:lpstr> </vt:lpstr>
      <vt:lpstr> </vt:lpstr>
      <vt:lpstr> </vt:lpstr>
      <vt:lpstr>Painted by Amber Munir</vt:lpstr>
      <vt:lpstr>EGG TEMPERA</vt:lpstr>
      <vt:lpstr>Collage</vt:lpstr>
      <vt:lpstr>Paper Collage</vt:lpstr>
      <vt:lpstr>MIX MEDIA</vt:lpstr>
      <vt:lpstr>Mix media by Asad Faruki</vt:lpstr>
      <vt:lpstr>Mix Media by Asad Faruki</vt:lpstr>
      <vt:lpstr>Mix Media by Asad Faruki</vt:lpstr>
      <vt:lpstr>Mix Media b Asad Faruki</vt:lpstr>
      <vt:lpstr>Mix Media By CY. Towmbly</vt:lpstr>
      <vt:lpst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DELL</dc:creator>
  <cp:lastModifiedBy>ProBook 450 G2</cp:lastModifiedBy>
  <cp:revision>448</cp:revision>
  <dcterms:created xsi:type="dcterms:W3CDTF">2012-10-25T02:30:51Z</dcterms:created>
  <dcterms:modified xsi:type="dcterms:W3CDTF">2020-01-19T17:56:44Z</dcterms:modified>
</cp:coreProperties>
</file>